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0" r:id="rId1"/>
  </p:sldMasterIdLst>
  <p:notesMasterIdLst>
    <p:notesMasterId r:id="rId48"/>
  </p:notesMasterIdLst>
  <p:handoutMasterIdLst>
    <p:handoutMasterId r:id="rId49"/>
  </p:handoutMasterIdLst>
  <p:sldIdLst>
    <p:sldId id="257" r:id="rId2"/>
    <p:sldId id="351" r:id="rId3"/>
    <p:sldId id="258" r:id="rId4"/>
    <p:sldId id="317" r:id="rId5"/>
    <p:sldId id="318" r:id="rId6"/>
    <p:sldId id="268" r:id="rId7"/>
    <p:sldId id="357" r:id="rId8"/>
    <p:sldId id="358" r:id="rId9"/>
    <p:sldId id="359" r:id="rId10"/>
    <p:sldId id="369" r:id="rId11"/>
    <p:sldId id="370" r:id="rId12"/>
    <p:sldId id="371" r:id="rId13"/>
    <p:sldId id="360" r:id="rId14"/>
    <p:sldId id="361" r:id="rId15"/>
    <p:sldId id="374" r:id="rId16"/>
    <p:sldId id="364" r:id="rId17"/>
    <p:sldId id="362" r:id="rId18"/>
    <p:sldId id="363" r:id="rId19"/>
    <p:sldId id="365" r:id="rId20"/>
    <p:sldId id="366" r:id="rId21"/>
    <p:sldId id="367" r:id="rId22"/>
    <p:sldId id="375" r:id="rId23"/>
    <p:sldId id="309" r:id="rId24"/>
    <p:sldId id="310" r:id="rId25"/>
    <p:sldId id="312" r:id="rId26"/>
    <p:sldId id="302" r:id="rId27"/>
    <p:sldId id="352" r:id="rId28"/>
    <p:sldId id="353" r:id="rId29"/>
    <p:sldId id="300" r:id="rId30"/>
    <p:sldId id="372" r:id="rId31"/>
    <p:sldId id="376" r:id="rId32"/>
    <p:sldId id="273" r:id="rId33"/>
    <p:sldId id="355" r:id="rId34"/>
    <p:sldId id="373" r:id="rId35"/>
    <p:sldId id="319" r:id="rId36"/>
    <p:sldId id="322" r:id="rId37"/>
    <p:sldId id="323" r:id="rId38"/>
    <p:sldId id="324" r:id="rId39"/>
    <p:sldId id="325" r:id="rId40"/>
    <p:sldId id="326" r:id="rId41"/>
    <p:sldId id="327" r:id="rId42"/>
    <p:sldId id="328" r:id="rId43"/>
    <p:sldId id="329" r:id="rId44"/>
    <p:sldId id="330" r:id="rId45"/>
    <p:sldId id="347" r:id="rId46"/>
    <p:sldId id="35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66"/>
    <a:srgbClr val="99FF66"/>
    <a:srgbClr val="000066"/>
    <a:srgbClr val="FF0000"/>
    <a:srgbClr val="3366FF"/>
    <a:srgbClr val="FFFF00"/>
    <a:srgbClr val="000099"/>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383" autoAdjust="0"/>
  </p:normalViewPr>
  <p:slideViewPr>
    <p:cSldViewPr>
      <p:cViewPr varScale="1">
        <p:scale>
          <a:sx n="58" d="100"/>
          <a:sy n="58" d="100"/>
        </p:scale>
        <p:origin x="1492"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60" d="100"/>
          <a:sy n="60" d="100"/>
        </p:scale>
        <p:origin x="3264" y="21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326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963C2-357A-4F48-A2DB-375FEA699EA8}" type="datetimeFigureOut">
              <a:rPr lang="en-US" smtClean="0"/>
              <a:t>10/9/2019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B448-686D-4556-844E-455FDA217208}" type="slidenum">
              <a:rPr lang="en-US" smtClean="0"/>
              <a:t>‹#›</a:t>
            </a:fld>
            <a:endParaRPr lang="en-US" dirty="0"/>
          </a:p>
        </p:txBody>
      </p:sp>
    </p:spTree>
    <p:extLst>
      <p:ext uri="{BB962C8B-B14F-4D97-AF65-F5344CB8AC3E}">
        <p14:creationId xmlns:p14="http://schemas.microsoft.com/office/powerpoint/2010/main" val="27762835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tionalhealthfreedomaction.salsalabs.org/OpposeMELD1384HolisitcPractitionerLicensingBil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hlinkClick r:id="rId3"/>
              </a:rPr>
              <a:t>Oppose LD 1384</a:t>
            </a:r>
            <a:r>
              <a:rPr lang="en-US" sz="1200" b="1" i="0" kern="1200" dirty="0">
                <a:solidFill>
                  <a:schemeClr val="tx1"/>
                </a:solidFill>
                <a:effectLst/>
                <a:latin typeface="+mn-lt"/>
                <a:ea typeface="+mn-ea"/>
                <a:cs typeface="+mn-cs"/>
              </a:rPr>
              <a:t> – The terrible Holistic Practitioner Licensing bill restrictively regulates all complementary and alternative health care practitioners and would have broad negative implications for consumer choice.</a:t>
            </a:r>
            <a:r>
              <a:rPr lang="en-US" sz="1200" b="0" i="0" kern="1200" dirty="0">
                <a:solidFill>
                  <a:schemeClr val="tx1"/>
                </a:solidFill>
                <a:effectLst/>
                <a:latin typeface="+mn-lt"/>
                <a:ea typeface="+mn-ea"/>
                <a:cs typeface="+mn-cs"/>
              </a:rPr>
              <a:t>  LD 1384 would effectively ban the communication of information and recommendations of nutrition, dietary supplements, homeopathic remedies, essential oils, mind-body practices, and many other services and products that are successfully and safely used by practitioners in Maine and are in great demand by Maine consumers.  It would impose unnecessary civil violations for all persons practicing their healing arts trades unless they are state licensed as a “holistic health practitioner”, a term the bill creates and broadly defines. </a:t>
            </a:r>
            <a:endParaRPr lang="en-US" dirty="0"/>
          </a:p>
        </p:txBody>
      </p:sp>
    </p:spTree>
    <p:extLst>
      <p:ext uri="{BB962C8B-B14F-4D97-AF65-F5344CB8AC3E}">
        <p14:creationId xmlns:p14="http://schemas.microsoft.com/office/powerpoint/2010/main" val="339204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773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529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615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3196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207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585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656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768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167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090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896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836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687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0541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charges </a:t>
            </a:r>
          </a:p>
        </p:txBody>
      </p:sp>
    </p:spTree>
    <p:extLst>
      <p:ext uri="{BB962C8B-B14F-4D97-AF65-F5344CB8AC3E}">
        <p14:creationId xmlns:p14="http://schemas.microsoft.com/office/powerpoint/2010/main" val="1903774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399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7595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7999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 are a Government – </a:t>
            </a:r>
            <a:endParaRPr lang="en-US" dirty="0"/>
          </a:p>
        </p:txBody>
      </p:sp>
    </p:spTree>
    <p:extLst>
      <p:ext uri="{BB962C8B-B14F-4D97-AF65-F5344CB8AC3E}">
        <p14:creationId xmlns:p14="http://schemas.microsoft.com/office/powerpoint/2010/main" val="2930639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6078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590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should be red! Shades of green mean Exemption bill introduced at some point but didn’t pass yet for any number of reasons related to legislative process, politics, etc. </a:t>
            </a:r>
          </a:p>
        </p:txBody>
      </p:sp>
    </p:spTree>
    <p:extLst>
      <p:ext uri="{BB962C8B-B14F-4D97-AF65-F5344CB8AC3E}">
        <p14:creationId xmlns:p14="http://schemas.microsoft.com/office/powerpoint/2010/main" val="3896135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4481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3230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245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0982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685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1558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52965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8193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5684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2177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9796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0625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419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a:p>
            <a:pPr eaLnBrk="1" hangingPunct="1"/>
            <a:r>
              <a:rPr lang="en-US" altLang="en-US" dirty="0"/>
              <a:t>Bad for health freedom because presents criminal charges for anyone other than a licensed MD who does anything within that broad definition </a:t>
            </a:r>
          </a:p>
        </p:txBody>
      </p:sp>
    </p:spTree>
    <p:extLst>
      <p:ext uri="{BB962C8B-B14F-4D97-AF65-F5344CB8AC3E}">
        <p14:creationId xmlns:p14="http://schemas.microsoft.com/office/powerpoint/2010/main" val="2421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719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637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77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E6EB72E-5E66-403E-941A-03362CEA26D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6289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40257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82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27472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1751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557514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43FE4C4-839E-41B9-9039-B2594E6C8F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5283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CBFF027-33B7-44B8-96BD-221793E167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453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74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D873CB2-4CF4-432F-8F0E-BB15F3754DC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392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042ADDA6-2612-4D59-A201-6E6DAFD7C6E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446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EEC14068-0095-402C-BDF2-A36B27A0FC4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965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521F75B3-5883-4AC4-B954-6A824E00EB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00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3AD8432-B087-4F4D-8FAB-4C15179016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612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99516A3-A483-4BBF-9DEE-9D85A43A26C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879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7A8ED73-634D-41CD-9A07-4F5A6A21B1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592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BFB3BD1-30D7-42C7-A883-BC6558BF1F3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063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367818790"/>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 id="2147484777"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cs.legis.wisconsin.gov/document/statutes/448.01(9)(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docs.legis.wisconsin.gov/document/statutes/448.01(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nationalhealthfreedomaction.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gillum@nationalhealthfreedom.org"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www.nationalhealthfreedomaction.org/" TargetMode="External"/><Relationship Id="rId4" Type="http://schemas.openxmlformats.org/officeDocument/2006/relationships/hyperlink" Target="http://www.nationalhealthfreedom.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p:cNvSpPr>
            <a:spLocks noChangeArrowheads="1"/>
          </p:cNvSpPr>
          <p:nvPr/>
        </p:nvSpPr>
        <p:spPr bwMode="auto">
          <a:xfrm>
            <a:off x="304800" y="152400"/>
            <a:ext cx="8534400" cy="3733800"/>
          </a:xfrm>
          <a:prstGeom prst="ellipse">
            <a:avLst/>
          </a:prstGeom>
          <a:solidFill>
            <a:schemeClr val="accent2"/>
          </a:solidFill>
          <a:ln w="9525">
            <a:solidFill>
              <a:schemeClr val="tx1"/>
            </a:solidFill>
            <a:round/>
            <a:headEnd/>
            <a:tailEnd/>
          </a:ln>
          <a:effectLst/>
        </p:spPr>
        <p:txBody>
          <a:bodyPr wrap="none" anchor="ctr"/>
          <a:lstStyle/>
          <a:p>
            <a:pPr algn="ctr" fontAlgn="base">
              <a:spcBef>
                <a:spcPct val="0"/>
              </a:spcBef>
              <a:spcAft>
                <a:spcPct val="0"/>
              </a:spcAft>
              <a:defRPr/>
            </a:pPr>
            <a:endParaRPr lang="en-US" sz="3200" b="1" dirty="0">
              <a:solidFill>
                <a:srgbClr val="FFFF00"/>
              </a:solidFill>
              <a:effectLst>
                <a:outerShdw blurRad="38100" dist="38100" dir="2700000" algn="tl">
                  <a:srgbClr val="000000"/>
                </a:outerShdw>
              </a:effectLst>
            </a:endParaRPr>
          </a:p>
          <a:p>
            <a:pPr algn="ctr" fontAlgn="base">
              <a:spcBef>
                <a:spcPct val="0"/>
              </a:spcBef>
              <a:spcAft>
                <a:spcPct val="0"/>
              </a:spcAft>
              <a:defRPr/>
            </a:pPr>
            <a:r>
              <a:rPr lang="en-US" sz="4800" b="1" dirty="0">
                <a:solidFill>
                  <a:srgbClr val="FFFF00"/>
                </a:solidFill>
                <a:effectLst>
                  <a:outerShdw blurRad="38100" dist="38100" dir="2700000" algn="tl">
                    <a:srgbClr val="000000"/>
                  </a:outerShdw>
                </a:effectLst>
              </a:rPr>
              <a:t>Heath Freedom Landscape</a:t>
            </a:r>
          </a:p>
          <a:p>
            <a:pPr algn="ctr" fontAlgn="base">
              <a:spcBef>
                <a:spcPct val="0"/>
              </a:spcBef>
              <a:spcAft>
                <a:spcPct val="0"/>
              </a:spcAft>
              <a:defRPr/>
            </a:pPr>
            <a:r>
              <a:rPr lang="en-US" sz="4800" b="1" dirty="0">
                <a:solidFill>
                  <a:srgbClr val="FFFF00"/>
                </a:solidFill>
                <a:effectLst>
                  <a:outerShdw blurRad="38100" dist="38100" dir="2700000" algn="tl">
                    <a:srgbClr val="000000"/>
                  </a:outerShdw>
                </a:effectLst>
              </a:rPr>
              <a:t>for Aromatherapists</a:t>
            </a:r>
          </a:p>
        </p:txBody>
      </p:sp>
      <p:sp>
        <p:nvSpPr>
          <p:cNvPr id="94212" name="Rectangle 4"/>
          <p:cNvSpPr>
            <a:spLocks noGrp="1" noChangeArrowheads="1"/>
          </p:cNvSpPr>
          <p:nvPr>
            <p:ph idx="1"/>
          </p:nvPr>
        </p:nvSpPr>
        <p:spPr>
          <a:xfrm>
            <a:off x="685800" y="3962400"/>
            <a:ext cx="7772400" cy="2514600"/>
          </a:xfrm>
          <a:noFill/>
        </p:spPr>
        <p:txBody>
          <a:bodyPr>
            <a:normAutofit fontScale="85000" lnSpcReduction="20000"/>
          </a:bodyPr>
          <a:lstStyle/>
          <a:p>
            <a:pPr algn="ctr" eaLnBrk="1" hangingPunct="1">
              <a:lnSpc>
                <a:spcPct val="80000"/>
              </a:lnSpc>
              <a:buFontTx/>
              <a:buNone/>
              <a:defRPr/>
            </a:pPr>
            <a:endParaRPr lang="en-US" sz="2400" b="1" dirty="0">
              <a:solidFill>
                <a:srgbClr val="FFFF00"/>
              </a:solidFill>
              <a:effectLst>
                <a:outerShdw blurRad="38100" dist="38100" dir="2700000" algn="tl">
                  <a:srgbClr val="000000"/>
                </a:outerShdw>
              </a:effectLst>
            </a:endParaRPr>
          </a:p>
          <a:p>
            <a:pPr algn="ctr" eaLnBrk="1" hangingPunct="1">
              <a:lnSpc>
                <a:spcPct val="80000"/>
              </a:lnSpc>
              <a:buFontTx/>
              <a:buNone/>
              <a:defRPr/>
            </a:pPr>
            <a:r>
              <a:rPr lang="en-US" sz="2800" b="1" dirty="0">
                <a:solidFill>
                  <a:schemeClr val="tx1"/>
                </a:solidFill>
                <a:effectLst>
                  <a:outerShdw blurRad="38100" dist="38100" dir="2700000" algn="tl">
                    <a:srgbClr val="000000"/>
                  </a:outerShdw>
                </a:effectLst>
                <a:latin typeface="Garamond" panose="02020404030301010803" pitchFamily="18" charset="0"/>
              </a:rPr>
              <a:t>Anne Gillum JD</a:t>
            </a:r>
          </a:p>
          <a:p>
            <a:pPr algn="ctr" eaLnBrk="1" hangingPunct="1">
              <a:lnSpc>
                <a:spcPct val="80000"/>
              </a:lnSpc>
              <a:buFontTx/>
              <a:buNone/>
              <a:defRPr/>
            </a:pPr>
            <a:r>
              <a:rPr lang="en-US" sz="2400" b="1" dirty="0">
                <a:solidFill>
                  <a:schemeClr val="tx1"/>
                </a:solidFill>
                <a:effectLst>
                  <a:outerShdw blurRad="38100" dist="38100" dir="2700000" algn="tl">
                    <a:srgbClr val="000000"/>
                  </a:outerShdw>
                </a:effectLst>
                <a:latin typeface="Garamond" panose="02020404030301010803" pitchFamily="18" charset="0"/>
              </a:rPr>
              <a:t>State Legislative Director</a:t>
            </a:r>
          </a:p>
          <a:p>
            <a:pPr algn="ctr">
              <a:lnSpc>
                <a:spcPct val="80000"/>
              </a:lnSpc>
              <a:buNone/>
              <a:defRPr/>
            </a:pPr>
            <a:r>
              <a:rPr lang="en-US" sz="2400" b="1" dirty="0">
                <a:solidFill>
                  <a:schemeClr val="tx1"/>
                </a:solidFill>
                <a:effectLst>
                  <a:outerShdw blurRad="38100" dist="38100" dir="2700000" algn="tl">
                    <a:srgbClr val="000000"/>
                  </a:outerShdw>
                </a:effectLst>
                <a:latin typeface="Garamond" panose="02020404030301010803" pitchFamily="18" charset="0"/>
              </a:rPr>
              <a:t>National Health Freedom Action (Coalition)</a:t>
            </a:r>
          </a:p>
          <a:p>
            <a:pPr algn="r" eaLnBrk="1" hangingPunct="1">
              <a:lnSpc>
                <a:spcPct val="80000"/>
              </a:lnSpc>
              <a:buFontTx/>
              <a:buNone/>
              <a:defRPr/>
            </a:pPr>
            <a:endParaRPr lang="en-US" sz="2400" b="1" dirty="0">
              <a:solidFill>
                <a:schemeClr val="tx1"/>
              </a:solidFill>
              <a:effectLst>
                <a:outerShdw blurRad="38100" dist="38100" dir="2700000" algn="tl">
                  <a:srgbClr val="000000"/>
                </a:outerShdw>
              </a:effectLst>
              <a:latin typeface="Garamond" panose="02020404030301010803" pitchFamily="18" charset="0"/>
            </a:endParaRPr>
          </a:p>
          <a:p>
            <a:pPr algn="r">
              <a:lnSpc>
                <a:spcPct val="80000"/>
              </a:lnSpc>
              <a:buNone/>
              <a:defRPr/>
            </a:pPr>
            <a:r>
              <a:rPr lang="en-US" sz="2400" b="1" dirty="0">
                <a:solidFill>
                  <a:schemeClr val="tx1"/>
                </a:solidFill>
                <a:effectLst>
                  <a:outerShdw blurRad="38100" dist="38100" dir="2700000" algn="tl">
                    <a:srgbClr val="000000"/>
                  </a:outerShdw>
                </a:effectLst>
                <a:latin typeface="Garamond" panose="02020404030301010803" pitchFamily="18" charset="0"/>
              </a:rPr>
              <a:t>September  26-29, 2019</a:t>
            </a:r>
          </a:p>
          <a:p>
            <a:pPr algn="r">
              <a:lnSpc>
                <a:spcPct val="80000"/>
              </a:lnSpc>
              <a:buNone/>
              <a:defRPr/>
            </a:pPr>
            <a:r>
              <a:rPr lang="en-US" sz="2400" b="1" dirty="0">
                <a:solidFill>
                  <a:schemeClr val="tx1"/>
                </a:solidFill>
                <a:effectLst>
                  <a:outerShdw blurRad="38100" dist="38100" dir="2700000" algn="tl">
                    <a:srgbClr val="000000"/>
                  </a:outerShdw>
                </a:effectLst>
                <a:latin typeface="Garamond" panose="02020404030301010803" pitchFamily="18" charset="0"/>
              </a:rPr>
              <a:t>Alliance of International Aromatherapists</a:t>
            </a:r>
          </a:p>
          <a:p>
            <a:pPr algn="r">
              <a:lnSpc>
                <a:spcPct val="80000"/>
              </a:lnSpc>
              <a:buNone/>
              <a:defRPr/>
            </a:pPr>
            <a:r>
              <a:rPr lang="en-US" sz="2400" b="1" dirty="0">
                <a:solidFill>
                  <a:schemeClr val="tx1"/>
                </a:solidFill>
                <a:effectLst>
                  <a:outerShdw blurRad="38100" dist="38100" dir="2700000" algn="tl">
                    <a:srgbClr val="000000"/>
                  </a:outerShdw>
                </a:effectLst>
                <a:latin typeface="Garamond" panose="02020404030301010803" pitchFamily="18" charset="0"/>
              </a:rPr>
              <a:t>Minneapolis, Minnesota</a:t>
            </a:r>
          </a:p>
        </p:txBody>
      </p:sp>
    </p:spTree>
    <p:extLst>
      <p:ext uri="{BB962C8B-B14F-4D97-AF65-F5344CB8AC3E}">
        <p14:creationId xmlns:p14="http://schemas.microsoft.com/office/powerpoint/2010/main" val="993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1481-D8C1-4265-8321-F9A32AC26D13}"/>
              </a:ext>
            </a:extLst>
          </p:cNvPr>
          <p:cNvSpPr>
            <a:spLocks noGrp="1"/>
          </p:cNvSpPr>
          <p:nvPr>
            <p:ph type="title"/>
          </p:nvPr>
        </p:nvSpPr>
        <p:spPr>
          <a:xfrm>
            <a:off x="609599" y="609600"/>
            <a:ext cx="6347713" cy="1143000"/>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2018 Maine Bill </a:t>
            </a:r>
            <a:br>
              <a:rPr lang="en-US" sz="44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to Add New License</a:t>
            </a:r>
            <a:endParaRPr lang="en-US" dirty="0"/>
          </a:p>
        </p:txBody>
      </p:sp>
      <p:sp>
        <p:nvSpPr>
          <p:cNvPr id="3" name="Content Placeholder 2">
            <a:extLst>
              <a:ext uri="{FF2B5EF4-FFF2-40B4-BE49-F238E27FC236}">
                <a16:creationId xmlns:a16="http://schemas.microsoft.com/office/drawing/2014/main" id="{7FBBAB4F-EB50-4DED-93BD-B9F8406C93CF}"/>
              </a:ext>
            </a:extLst>
          </p:cNvPr>
          <p:cNvSpPr>
            <a:spLocks noGrp="1"/>
          </p:cNvSpPr>
          <p:nvPr>
            <p:ph idx="1"/>
          </p:nvPr>
        </p:nvSpPr>
        <p:spPr>
          <a:xfrm>
            <a:off x="609598" y="1828800"/>
            <a:ext cx="6934201" cy="4724400"/>
          </a:xfrm>
        </p:spPr>
        <p:txBody>
          <a:bodyPr>
            <a:normAutofit lnSpcReduction="10000"/>
          </a:bodyPr>
          <a:lstStyle/>
          <a:p>
            <a:pPr marL="0" indent="0" algn="ctr" fontAlgn="ctr">
              <a:buNone/>
            </a:pPr>
            <a:r>
              <a:rPr lang="en-US" sz="2400" b="1" dirty="0">
                <a:solidFill>
                  <a:srgbClr val="006600"/>
                </a:solidFill>
              </a:rPr>
              <a:t>LD 1384</a:t>
            </a:r>
            <a:r>
              <a:rPr lang="en-US" sz="2400" dirty="0">
                <a:solidFill>
                  <a:srgbClr val="006600"/>
                </a:solidFill>
              </a:rPr>
              <a:t> (SP 428)</a:t>
            </a:r>
          </a:p>
          <a:p>
            <a:pPr marL="0" indent="0" algn="ctr" fontAlgn="ctr">
              <a:buNone/>
            </a:pPr>
            <a:r>
              <a:rPr lang="en-US" sz="2400" b="1" dirty="0">
                <a:solidFill>
                  <a:srgbClr val="006600"/>
                </a:solidFill>
              </a:rPr>
              <a:t>"</a:t>
            </a:r>
            <a:r>
              <a:rPr lang="en-US" sz="2400" b="1" dirty="0">
                <a:solidFill>
                  <a:srgbClr val="006600"/>
                </a:solidFill>
                <a:latin typeface="Times New Roman" panose="02020603050405020304" pitchFamily="18" charset="0"/>
              </a:rPr>
              <a:t>An Act Relating to Complementary and Alternative Medicine Licensure</a:t>
            </a:r>
            <a:r>
              <a:rPr lang="en-US" sz="2400" b="1" dirty="0">
                <a:solidFill>
                  <a:srgbClr val="006600"/>
                </a:solidFill>
              </a:rPr>
              <a:t>“</a:t>
            </a:r>
          </a:p>
          <a:p>
            <a:pPr marL="0" indent="0" algn="ctr" fontAlgn="ctr">
              <a:buNone/>
            </a:pPr>
            <a:endParaRPr lang="en-US" sz="1400" b="1" dirty="0">
              <a:solidFill>
                <a:srgbClr val="006600"/>
              </a:solidFill>
            </a:endParaRPr>
          </a:p>
          <a:p>
            <a:pPr marL="0" indent="0">
              <a:buNone/>
            </a:pPr>
            <a:r>
              <a:rPr lang="en-US" b="1" dirty="0">
                <a:solidFill>
                  <a:srgbClr val="006600"/>
                </a:solidFill>
              </a:rPr>
              <a:t>"Holistic health practitioner" means:</a:t>
            </a:r>
          </a:p>
          <a:p>
            <a:pPr marL="0" indent="0">
              <a:buNone/>
            </a:pPr>
            <a:r>
              <a:rPr lang="en-US" dirty="0">
                <a:solidFill>
                  <a:srgbClr val="006600"/>
                </a:solidFill>
              </a:rPr>
              <a:t>A.  Any person who is not a licensed massage therapist, but […];</a:t>
            </a:r>
          </a:p>
          <a:p>
            <a:pPr marL="0" indent="0">
              <a:buNone/>
            </a:pPr>
            <a:r>
              <a:rPr lang="en-US" dirty="0">
                <a:solidFill>
                  <a:srgbClr val="006600"/>
                </a:solidFill>
              </a:rPr>
              <a:t>B.  Any person who is not a licensed dietician, but […];</a:t>
            </a:r>
          </a:p>
          <a:p>
            <a:pPr marL="0" indent="0">
              <a:buNone/>
            </a:pPr>
            <a:r>
              <a:rPr lang="en-US" sz="2400" dirty="0">
                <a:solidFill>
                  <a:srgbClr val="006600"/>
                </a:solidFill>
              </a:rPr>
              <a:t>C.  Any person who through accredited formal education and training </a:t>
            </a:r>
            <a:r>
              <a:rPr lang="en-US" sz="2400" i="1" dirty="0">
                <a:solidFill>
                  <a:srgbClr val="006600"/>
                </a:solidFill>
              </a:rPr>
              <a:t>engages in clinical </a:t>
            </a:r>
            <a:r>
              <a:rPr lang="en-US" sz="2400" b="1" i="1" dirty="0">
                <a:solidFill>
                  <a:srgbClr val="006600"/>
                </a:solidFill>
              </a:rPr>
              <a:t>aromatherapy</a:t>
            </a:r>
            <a:r>
              <a:rPr lang="en-US" sz="2400" i="1" dirty="0">
                <a:solidFill>
                  <a:srgbClr val="006600"/>
                </a:solidFill>
              </a:rPr>
              <a:t> </a:t>
            </a:r>
            <a:r>
              <a:rPr lang="en-US" sz="2400" b="1" i="1" dirty="0">
                <a:solidFill>
                  <a:srgbClr val="006600"/>
                </a:solidFill>
              </a:rPr>
              <a:t>and uses or makes recommendations for the use or consumption of essential oils to support wellness</a:t>
            </a:r>
            <a:r>
              <a:rPr lang="en-US" sz="2400" i="1" dirty="0">
                <a:solidFill>
                  <a:srgbClr val="006600"/>
                </a:solidFill>
              </a:rPr>
              <a:t>;</a:t>
            </a:r>
          </a:p>
          <a:p>
            <a:pPr marL="0" indent="0">
              <a:buNone/>
            </a:pPr>
            <a:endParaRPr lang="en-US" dirty="0"/>
          </a:p>
        </p:txBody>
      </p:sp>
    </p:spTree>
    <p:extLst>
      <p:ext uri="{BB962C8B-B14F-4D97-AF65-F5344CB8AC3E}">
        <p14:creationId xmlns:p14="http://schemas.microsoft.com/office/powerpoint/2010/main" val="121028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1037-F10B-480F-A0C7-C75A63057E8B}"/>
              </a:ext>
            </a:extLst>
          </p:cNvPr>
          <p:cNvSpPr>
            <a:spLocks noGrp="1"/>
          </p:cNvSpPr>
          <p:nvPr>
            <p:ph type="title"/>
          </p:nvPr>
        </p:nvSpPr>
        <p:spPr>
          <a:xfrm>
            <a:off x="609599" y="609600"/>
            <a:ext cx="6781801" cy="1320800"/>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Maine Bill </a:t>
            </a:r>
            <a:br>
              <a:rPr lang="en-US" sz="44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to Add New License, cont.</a:t>
            </a:r>
            <a:endParaRPr lang="en-US" dirty="0"/>
          </a:p>
        </p:txBody>
      </p:sp>
      <p:sp>
        <p:nvSpPr>
          <p:cNvPr id="3" name="Content Placeholder 2">
            <a:extLst>
              <a:ext uri="{FF2B5EF4-FFF2-40B4-BE49-F238E27FC236}">
                <a16:creationId xmlns:a16="http://schemas.microsoft.com/office/drawing/2014/main" id="{8784DA52-7D07-437B-8376-689045ED4F3E}"/>
              </a:ext>
            </a:extLst>
          </p:cNvPr>
          <p:cNvSpPr>
            <a:spLocks noGrp="1"/>
          </p:cNvSpPr>
          <p:nvPr>
            <p:ph idx="1"/>
          </p:nvPr>
        </p:nvSpPr>
        <p:spPr>
          <a:xfrm>
            <a:off x="381000" y="1930400"/>
            <a:ext cx="7315199" cy="4927600"/>
          </a:xfrm>
        </p:spPr>
        <p:txBody>
          <a:bodyPr>
            <a:normAutofit fontScale="32500" lnSpcReduction="20000"/>
          </a:bodyPr>
          <a:lstStyle/>
          <a:p>
            <a:pPr marL="0" indent="0">
              <a:buNone/>
            </a:pPr>
            <a:r>
              <a:rPr lang="en-US" b="1" dirty="0">
                <a:solidFill>
                  <a:srgbClr val="006600"/>
                </a:solidFill>
              </a:rPr>
              <a:t> </a:t>
            </a:r>
            <a:r>
              <a:rPr lang="en-US" sz="4800" b="1" u="sng" dirty="0">
                <a:solidFill>
                  <a:srgbClr val="006600"/>
                </a:solidFill>
              </a:rPr>
              <a:t>Licensure required; Exception </a:t>
            </a:r>
            <a:r>
              <a:rPr lang="en-US" sz="4800" b="1" dirty="0">
                <a:solidFill>
                  <a:srgbClr val="006600"/>
                </a:solidFill>
              </a:rPr>
              <a:t>- </a:t>
            </a:r>
            <a:r>
              <a:rPr lang="en-US" sz="4800" dirty="0">
                <a:solidFill>
                  <a:srgbClr val="006600"/>
                </a:solidFill>
              </a:rPr>
              <a:t>Only if licensed to practice any healing art or science and who uses holistic health practices in the course of that practice and within the scope of that license.</a:t>
            </a:r>
          </a:p>
          <a:p>
            <a:pPr marL="0" indent="0">
              <a:buNone/>
            </a:pPr>
            <a:r>
              <a:rPr lang="en-US" sz="4800" b="1" u="sng" dirty="0">
                <a:solidFill>
                  <a:srgbClr val="006600"/>
                </a:solidFill>
              </a:rPr>
              <a:t>Eligibility</a:t>
            </a:r>
            <a:r>
              <a:rPr lang="en-US" sz="4800" b="1" dirty="0">
                <a:solidFill>
                  <a:srgbClr val="006600"/>
                </a:solidFill>
              </a:rPr>
              <a:t> - </a:t>
            </a:r>
            <a:r>
              <a:rPr lang="en-US" sz="4800" dirty="0">
                <a:solidFill>
                  <a:srgbClr val="006600"/>
                </a:solidFill>
              </a:rPr>
              <a:t>to apply for a license to practice holistic health, an applicant must: A. […]</a:t>
            </a:r>
          </a:p>
          <a:p>
            <a:pPr marL="0" indent="0">
              <a:buNone/>
            </a:pPr>
            <a:r>
              <a:rPr lang="en-US" sz="4800" dirty="0">
                <a:solidFill>
                  <a:srgbClr val="006600"/>
                </a:solidFill>
              </a:rPr>
              <a:t>B.  Hold or have held licensure or professional certification in any licensed medical or dental profession …or hold or have held certification as an educational or behavioral consultant …;</a:t>
            </a:r>
          </a:p>
          <a:p>
            <a:pPr marL="0" indent="0">
              <a:buNone/>
            </a:pPr>
            <a:r>
              <a:rPr lang="en-US" sz="4800" dirty="0">
                <a:solidFill>
                  <a:srgbClr val="006600"/>
                </a:solidFill>
              </a:rPr>
              <a:t>C.  Hold certification in at least 2 complementary health practices described in section 12501, subsection 5-B; </a:t>
            </a:r>
            <a:r>
              <a:rPr lang="en-US" sz="4800" b="1" i="1" dirty="0">
                <a:solidFill>
                  <a:srgbClr val="006600"/>
                </a:solidFill>
              </a:rPr>
              <a:t>and</a:t>
            </a:r>
          </a:p>
          <a:p>
            <a:pPr marL="0" indent="0">
              <a:buNone/>
            </a:pPr>
            <a:r>
              <a:rPr lang="en-US" sz="4800" dirty="0">
                <a:solidFill>
                  <a:srgbClr val="006600"/>
                </a:solidFill>
              </a:rPr>
              <a:t>D.  Have met education and experience requirements set by board... must include the following:</a:t>
            </a:r>
          </a:p>
          <a:p>
            <a:pPr marL="0" indent="0">
              <a:buNone/>
            </a:pPr>
            <a:r>
              <a:rPr lang="en-US" sz="4800" b="1" dirty="0">
                <a:solidFill>
                  <a:srgbClr val="006600"/>
                </a:solidFill>
              </a:rPr>
              <a:t>	</a:t>
            </a:r>
            <a:r>
              <a:rPr lang="en-US" sz="4800" b="1" u="sng" dirty="0">
                <a:solidFill>
                  <a:srgbClr val="006600"/>
                </a:solidFill>
              </a:rPr>
              <a:t>(1) Satisfactory evidence of </a:t>
            </a:r>
            <a:r>
              <a:rPr lang="en-US" sz="4800" b="1" i="1" u="sng" dirty="0">
                <a:solidFill>
                  <a:srgbClr val="006600"/>
                </a:solidFill>
              </a:rPr>
              <a:t>either</a:t>
            </a:r>
            <a:r>
              <a:rPr lang="en-US" sz="4800" b="1" u="sng" dirty="0">
                <a:solidFill>
                  <a:srgbClr val="006600"/>
                </a:solidFill>
              </a:rPr>
              <a:t>:</a:t>
            </a:r>
          </a:p>
          <a:p>
            <a:pPr marL="0" indent="0">
              <a:buNone/>
            </a:pPr>
            <a:r>
              <a:rPr lang="en-US" sz="4800" dirty="0">
                <a:solidFill>
                  <a:srgbClr val="006600"/>
                </a:solidFill>
              </a:rPr>
              <a:t>(a) Completion of a </a:t>
            </a:r>
            <a:r>
              <a:rPr lang="en-US" sz="4800" b="1" i="1" dirty="0">
                <a:solidFill>
                  <a:srgbClr val="006600"/>
                </a:solidFill>
              </a:rPr>
              <a:t>doctoral degree </a:t>
            </a:r>
            <a:r>
              <a:rPr lang="en-US" sz="4800" dirty="0">
                <a:solidFill>
                  <a:srgbClr val="006600"/>
                </a:solidFill>
              </a:rPr>
              <a:t>from an accredited institution …</a:t>
            </a:r>
            <a:r>
              <a:rPr lang="en-US" sz="4800" b="1" dirty="0">
                <a:solidFill>
                  <a:srgbClr val="006600"/>
                </a:solidFill>
              </a:rPr>
              <a:t>, </a:t>
            </a:r>
            <a:r>
              <a:rPr lang="en-US" sz="4800" dirty="0">
                <a:solidFill>
                  <a:srgbClr val="006600"/>
                </a:solidFill>
              </a:rPr>
              <a:t>completion of a </a:t>
            </a:r>
            <a:r>
              <a:rPr lang="en-US" sz="4800" b="1" i="1" dirty="0">
                <a:solidFill>
                  <a:srgbClr val="006600"/>
                </a:solidFill>
              </a:rPr>
              <a:t>practicum or internship</a:t>
            </a:r>
            <a:r>
              <a:rPr lang="en-US" sz="4800" i="1" dirty="0">
                <a:solidFill>
                  <a:srgbClr val="006600"/>
                </a:solidFill>
              </a:rPr>
              <a:t> </a:t>
            </a:r>
            <a:r>
              <a:rPr lang="en-US" sz="4800" dirty="0">
                <a:solidFill>
                  <a:srgbClr val="006600"/>
                </a:solidFill>
              </a:rPr>
              <a:t>in the field of intended practice </a:t>
            </a:r>
            <a:r>
              <a:rPr lang="en-US" sz="4800" b="1" i="1" dirty="0">
                <a:solidFill>
                  <a:srgbClr val="006600"/>
                </a:solidFill>
              </a:rPr>
              <a:t>and</a:t>
            </a:r>
            <a:r>
              <a:rPr lang="en-US" sz="4800" dirty="0">
                <a:solidFill>
                  <a:srgbClr val="006600"/>
                </a:solidFill>
              </a:rPr>
              <a:t> completion of </a:t>
            </a:r>
            <a:r>
              <a:rPr lang="en-US" sz="4800" b="1" i="1" dirty="0">
                <a:solidFill>
                  <a:srgbClr val="006600"/>
                </a:solidFill>
              </a:rPr>
              <a:t>1,800 hours of supervision </a:t>
            </a:r>
            <a:r>
              <a:rPr lang="en-US" sz="4800" dirty="0">
                <a:solidFill>
                  <a:srgbClr val="006600"/>
                </a:solidFill>
              </a:rPr>
              <a:t>…; </a:t>
            </a:r>
            <a:r>
              <a:rPr lang="en-US" sz="5500" b="1" i="1" u="sng" dirty="0">
                <a:solidFill>
                  <a:srgbClr val="006600"/>
                </a:solidFill>
              </a:rPr>
              <a:t>or</a:t>
            </a:r>
          </a:p>
          <a:p>
            <a:pPr marL="0" indent="0">
              <a:buNone/>
            </a:pPr>
            <a:r>
              <a:rPr lang="en-US" sz="4800" dirty="0">
                <a:solidFill>
                  <a:srgbClr val="006600"/>
                </a:solidFill>
              </a:rPr>
              <a:t>(b) Completion of a </a:t>
            </a:r>
            <a:r>
              <a:rPr lang="en-US" sz="4800" b="1" i="1" dirty="0">
                <a:solidFill>
                  <a:srgbClr val="006600"/>
                </a:solidFill>
              </a:rPr>
              <a:t>master's degree </a:t>
            </a:r>
            <a:r>
              <a:rPr lang="en-US" sz="4800" dirty="0">
                <a:solidFill>
                  <a:srgbClr val="006600"/>
                </a:solidFill>
              </a:rPr>
              <a:t>in the last 10 years </a:t>
            </a:r>
            <a:r>
              <a:rPr lang="en-US" sz="4800" b="1" dirty="0">
                <a:solidFill>
                  <a:srgbClr val="006600"/>
                </a:solidFill>
              </a:rPr>
              <a:t>and</a:t>
            </a:r>
            <a:r>
              <a:rPr lang="en-US" sz="4800" dirty="0">
                <a:solidFill>
                  <a:srgbClr val="006600"/>
                </a:solidFill>
              </a:rPr>
              <a:t> completion of at least </a:t>
            </a:r>
            <a:r>
              <a:rPr lang="en-US" sz="4800" b="1" i="1" dirty="0">
                <a:solidFill>
                  <a:srgbClr val="006600"/>
                </a:solidFill>
              </a:rPr>
              <a:t>24 credits of classroom instruction </a:t>
            </a:r>
            <a:r>
              <a:rPr lang="en-US" sz="4800" dirty="0">
                <a:solidFill>
                  <a:srgbClr val="006600"/>
                </a:solidFill>
              </a:rPr>
              <a:t>in any combination of biology, anatomy, chemistry, physiology, psychology or pharmacology or …;</a:t>
            </a:r>
          </a:p>
          <a:p>
            <a:pPr marL="0" indent="0">
              <a:buNone/>
            </a:pPr>
            <a:endParaRPr lang="en-US" dirty="0"/>
          </a:p>
        </p:txBody>
      </p:sp>
    </p:spTree>
    <p:extLst>
      <p:ext uri="{BB962C8B-B14F-4D97-AF65-F5344CB8AC3E}">
        <p14:creationId xmlns:p14="http://schemas.microsoft.com/office/powerpoint/2010/main" val="239091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4187-92BE-4F00-874D-67077101D9DA}"/>
              </a:ext>
            </a:extLst>
          </p:cNvPr>
          <p:cNvSpPr>
            <a:spLocks noGrp="1"/>
          </p:cNvSpPr>
          <p:nvPr>
            <p:ph type="title"/>
          </p:nvPr>
        </p:nvSpPr>
        <p:spPr>
          <a:xfrm>
            <a:off x="609599" y="609600"/>
            <a:ext cx="6934201" cy="1320800"/>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Maine Bill </a:t>
            </a:r>
            <a:br>
              <a:rPr lang="en-US" sz="44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to Add New License, cont.</a:t>
            </a:r>
            <a:endParaRPr lang="en-US" dirty="0"/>
          </a:p>
        </p:txBody>
      </p:sp>
      <p:sp>
        <p:nvSpPr>
          <p:cNvPr id="3" name="Content Placeholder 2">
            <a:extLst>
              <a:ext uri="{FF2B5EF4-FFF2-40B4-BE49-F238E27FC236}">
                <a16:creationId xmlns:a16="http://schemas.microsoft.com/office/drawing/2014/main" id="{A3D72BDC-BA20-4457-B510-23E776A23125}"/>
              </a:ext>
            </a:extLst>
          </p:cNvPr>
          <p:cNvSpPr>
            <a:spLocks noGrp="1"/>
          </p:cNvSpPr>
          <p:nvPr>
            <p:ph idx="1"/>
          </p:nvPr>
        </p:nvSpPr>
        <p:spPr>
          <a:xfrm>
            <a:off x="609598" y="2133600"/>
            <a:ext cx="7162802" cy="4114800"/>
          </a:xfrm>
        </p:spPr>
        <p:txBody>
          <a:bodyPr>
            <a:normAutofit/>
          </a:bodyPr>
          <a:lstStyle/>
          <a:p>
            <a:pPr marL="0" indent="0">
              <a:buNone/>
            </a:pPr>
            <a:r>
              <a:rPr lang="en-US" dirty="0">
                <a:solidFill>
                  <a:srgbClr val="006600"/>
                </a:solidFill>
              </a:rPr>
              <a:t>(2) Documented training in no less than </a:t>
            </a:r>
            <a:r>
              <a:rPr lang="en-US" b="1" dirty="0">
                <a:solidFill>
                  <a:srgbClr val="006600"/>
                </a:solidFill>
              </a:rPr>
              <a:t>4 of the 7 recognized mind-body modalities</a:t>
            </a:r>
            <a:r>
              <a:rPr lang="en-US" dirty="0">
                <a:solidFill>
                  <a:srgbClr val="006600"/>
                </a:solidFill>
              </a:rPr>
              <a:t>, including manual healing methods, clinical aromatherapy and herbal medicine, alternative systems of medical practice, mind-body interventions, bio-electromagnetic applications and life or health coaching. …;</a:t>
            </a:r>
          </a:p>
          <a:p>
            <a:pPr marL="0" indent="0">
              <a:buNone/>
            </a:pPr>
            <a:r>
              <a:rPr lang="en-US" dirty="0">
                <a:solidFill>
                  <a:srgbClr val="006600"/>
                </a:solidFill>
              </a:rPr>
              <a:t>(3) Documented evidence of completion of no less than </a:t>
            </a:r>
            <a:r>
              <a:rPr lang="en-US" b="1" dirty="0">
                <a:solidFill>
                  <a:srgbClr val="006600"/>
                </a:solidFill>
              </a:rPr>
              <a:t>3 credit hours in the ethics </a:t>
            </a:r>
            <a:r>
              <a:rPr lang="en-US" dirty="0">
                <a:solidFill>
                  <a:srgbClr val="006600"/>
                </a:solidFill>
              </a:rPr>
              <a:t>of …at an accredited institution of higher learning;</a:t>
            </a:r>
          </a:p>
          <a:p>
            <a:pPr marL="0" indent="0">
              <a:buNone/>
            </a:pPr>
            <a:r>
              <a:rPr lang="en-US" dirty="0">
                <a:solidFill>
                  <a:srgbClr val="006600"/>
                </a:solidFill>
              </a:rPr>
              <a:t>(4) An </a:t>
            </a:r>
            <a:r>
              <a:rPr lang="en-US" b="1" dirty="0">
                <a:solidFill>
                  <a:srgbClr val="006600"/>
                </a:solidFill>
              </a:rPr>
              <a:t>agreement and supervision plan </a:t>
            </a:r>
            <a:r>
              <a:rPr lang="en-US" dirty="0">
                <a:solidFill>
                  <a:srgbClr val="006600"/>
                </a:solidFill>
              </a:rPr>
              <a:t>with a licensed complementary health care provider to </a:t>
            </a:r>
            <a:r>
              <a:rPr lang="en-US" b="1" dirty="0">
                <a:solidFill>
                  <a:srgbClr val="006600"/>
                </a:solidFill>
              </a:rPr>
              <a:t>provide no less than 1,800 hours of clinical supervision</a:t>
            </a:r>
            <a:r>
              <a:rPr lang="en-US" dirty="0">
                <a:solidFill>
                  <a:srgbClr val="006600"/>
                </a:solidFill>
              </a:rPr>
              <a:t> of the applicant; </a:t>
            </a:r>
            <a:r>
              <a:rPr lang="en-US" b="1" i="1" u="sng" dirty="0">
                <a:solidFill>
                  <a:srgbClr val="006600"/>
                </a:solidFill>
              </a:rPr>
              <a:t>and</a:t>
            </a:r>
          </a:p>
          <a:p>
            <a:pPr marL="0" indent="0">
              <a:buNone/>
            </a:pPr>
            <a:r>
              <a:rPr lang="en-US" dirty="0">
                <a:solidFill>
                  <a:srgbClr val="006600"/>
                </a:solidFill>
              </a:rPr>
              <a:t>(5) Satisfactory evidence of </a:t>
            </a:r>
            <a:r>
              <a:rPr lang="en-US" b="1" dirty="0">
                <a:solidFill>
                  <a:srgbClr val="006600"/>
                </a:solidFill>
              </a:rPr>
              <a:t>professional liability insurance</a:t>
            </a:r>
            <a:r>
              <a:rPr lang="en-US" dirty="0">
                <a:solidFill>
                  <a:srgbClr val="006600"/>
                </a:solidFill>
              </a:rPr>
              <a:t>.</a:t>
            </a:r>
          </a:p>
          <a:p>
            <a:pPr marL="0" indent="0">
              <a:buNone/>
            </a:pPr>
            <a:endParaRPr lang="en-US" dirty="0"/>
          </a:p>
        </p:txBody>
      </p:sp>
    </p:spTree>
    <p:extLst>
      <p:ext uri="{BB962C8B-B14F-4D97-AF65-F5344CB8AC3E}">
        <p14:creationId xmlns:p14="http://schemas.microsoft.com/office/powerpoint/2010/main" val="215890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4B6F-4CB5-4243-A362-F29870D4A38C}"/>
              </a:ext>
            </a:extLst>
          </p:cNvPr>
          <p:cNvSpPr>
            <a:spLocks noGrp="1"/>
          </p:cNvSpPr>
          <p:nvPr>
            <p:ph type="title"/>
          </p:nvPr>
        </p:nvSpPr>
        <p:spPr>
          <a:xfrm>
            <a:off x="609599" y="609600"/>
            <a:ext cx="6781801" cy="1600200"/>
          </a:xfrm>
        </p:spPr>
        <p:txBody>
          <a:bodyPr>
            <a:normAutofit/>
          </a:bodyPr>
          <a:lstStyle/>
          <a:p>
            <a:pPr algn="ctr"/>
            <a:r>
              <a:rPr lang="en-US" sz="4800" b="1" dirty="0">
                <a:solidFill>
                  <a:srgbClr val="FF0000"/>
                </a:solidFill>
                <a:effectLst>
                  <a:outerShdw blurRad="38100" dist="38100" dir="2700000" algn="tl">
                    <a:srgbClr val="000000"/>
                  </a:outerShdw>
                </a:effectLst>
                <a:cs typeface="Times New Roman" pitchFamily="18" charset="0"/>
              </a:rPr>
              <a:t>2018 Maine Bill </a:t>
            </a:r>
            <a:br>
              <a:rPr lang="en-US"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to Add New Exemption</a:t>
            </a:r>
            <a:endParaRPr lang="en-US" dirty="0"/>
          </a:p>
        </p:txBody>
      </p:sp>
      <p:sp>
        <p:nvSpPr>
          <p:cNvPr id="3" name="Content Placeholder 2">
            <a:extLst>
              <a:ext uri="{FF2B5EF4-FFF2-40B4-BE49-F238E27FC236}">
                <a16:creationId xmlns:a16="http://schemas.microsoft.com/office/drawing/2014/main" id="{57E2A83B-2FDB-4201-A5BD-2B0BDABB2BF5}"/>
              </a:ext>
            </a:extLst>
          </p:cNvPr>
          <p:cNvSpPr>
            <a:spLocks noGrp="1"/>
          </p:cNvSpPr>
          <p:nvPr>
            <p:ph idx="1"/>
          </p:nvPr>
        </p:nvSpPr>
        <p:spPr>
          <a:xfrm>
            <a:off x="609599" y="2743200"/>
            <a:ext cx="7239001" cy="3276600"/>
          </a:xfrm>
        </p:spPr>
        <p:txBody>
          <a:bodyPr>
            <a:normAutofit lnSpcReduction="10000"/>
          </a:bodyPr>
          <a:lstStyle/>
          <a:p>
            <a:pPr marL="0" indent="0" algn="ctr" fontAlgn="ctr">
              <a:buNone/>
            </a:pPr>
            <a:r>
              <a:rPr lang="en-US" sz="2400" b="1" dirty="0">
                <a:solidFill>
                  <a:srgbClr val="006600"/>
                </a:solidFill>
              </a:rPr>
              <a:t>LD 364</a:t>
            </a:r>
            <a:r>
              <a:rPr lang="en-US" sz="2400" dirty="0">
                <a:solidFill>
                  <a:srgbClr val="006600"/>
                </a:solidFill>
              </a:rPr>
              <a:t> (SP 104)</a:t>
            </a:r>
          </a:p>
          <a:p>
            <a:pPr marL="0" indent="0" algn="ctr" fontAlgn="ctr">
              <a:buNone/>
            </a:pPr>
            <a:r>
              <a:rPr lang="en-US" sz="2400" b="1" dirty="0">
                <a:solidFill>
                  <a:srgbClr val="006600"/>
                </a:solidFill>
              </a:rPr>
              <a:t>"An Act to Establish the Right to Practice Complementary and Alternative Health Care Act"</a:t>
            </a:r>
            <a:endParaRPr lang="en-US" sz="2400" dirty="0">
              <a:solidFill>
                <a:srgbClr val="006600"/>
              </a:solidFill>
            </a:endParaRPr>
          </a:p>
          <a:p>
            <a:pPr marL="0" indent="0" algn="ctr" fontAlgn="ctr">
              <a:buNone/>
            </a:pPr>
            <a:r>
              <a:rPr lang="en-US" dirty="0">
                <a:solidFill>
                  <a:srgbClr val="006600"/>
                </a:solidFill>
              </a:rPr>
              <a:t>Sponsored by Senator David </a:t>
            </a:r>
            <a:r>
              <a:rPr lang="en-US" dirty="0" err="1">
                <a:solidFill>
                  <a:srgbClr val="006600"/>
                </a:solidFill>
              </a:rPr>
              <a:t>Miramant</a:t>
            </a:r>
            <a:endParaRPr lang="en-US" dirty="0">
              <a:solidFill>
                <a:srgbClr val="006600"/>
              </a:solidFill>
            </a:endParaRPr>
          </a:p>
          <a:p>
            <a:pPr marL="0" indent="0" algn="ctr" fontAlgn="ctr">
              <a:buNone/>
            </a:pPr>
            <a:endParaRPr lang="en-US" b="1" dirty="0">
              <a:solidFill>
                <a:srgbClr val="006600"/>
              </a:solidFill>
            </a:endParaRPr>
          </a:p>
          <a:p>
            <a:pPr marL="0" indent="0" algn="ctr" fontAlgn="ctr">
              <a:buNone/>
            </a:pPr>
            <a:r>
              <a:rPr lang="en-US" sz="3600" b="1" dirty="0">
                <a:solidFill>
                  <a:srgbClr val="006600"/>
                </a:solidFill>
                <a:cs typeface="Times New Roman" pitchFamily="18" charset="0"/>
              </a:rPr>
              <a:t>Passed into law on June 11, 2019!!!</a:t>
            </a:r>
          </a:p>
        </p:txBody>
      </p:sp>
    </p:spTree>
    <p:extLst>
      <p:ext uri="{BB962C8B-B14F-4D97-AF65-F5344CB8AC3E}">
        <p14:creationId xmlns:p14="http://schemas.microsoft.com/office/powerpoint/2010/main" val="393474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EB5C-2992-4950-98D7-10464135EF01}"/>
              </a:ext>
            </a:extLst>
          </p:cNvPr>
          <p:cNvSpPr>
            <a:spLocks noGrp="1"/>
          </p:cNvSpPr>
          <p:nvPr>
            <p:ph type="title"/>
          </p:nvPr>
        </p:nvSpPr>
        <p:spPr>
          <a:xfrm>
            <a:off x="609599" y="609600"/>
            <a:ext cx="6705601" cy="1600200"/>
          </a:xfrm>
        </p:spPr>
        <p:txBody>
          <a:bodyPr>
            <a:noAutofit/>
          </a:bodyPr>
          <a:lstStyle/>
          <a:p>
            <a:pPr algn="ctr"/>
            <a:r>
              <a:rPr lang="en-US" sz="4800" b="1" dirty="0">
                <a:solidFill>
                  <a:srgbClr val="FF0000"/>
                </a:solidFill>
                <a:effectLst>
                  <a:outerShdw blurRad="38100" dist="38100" dir="2700000" algn="tl">
                    <a:srgbClr val="000000"/>
                  </a:outerShdw>
                </a:effectLst>
                <a:cs typeface="Times New Roman" pitchFamily="18" charset="0"/>
              </a:rPr>
              <a:t>2019 Maine Law</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New Exemption</a:t>
            </a:r>
            <a:br>
              <a:rPr lang="en-US" sz="3200" b="1" dirty="0">
                <a:solidFill>
                  <a:srgbClr val="FF0000"/>
                </a:solidFill>
                <a:effectLst>
                  <a:outerShdw blurRad="38100" dist="38100" dir="2700000" algn="tl">
                    <a:srgbClr val="000000"/>
                  </a:outerShdw>
                </a:effectLst>
                <a:cs typeface="Times New Roman" pitchFamily="18" charset="0"/>
              </a:rPr>
            </a:br>
            <a:endParaRPr lang="en-US" sz="3200" dirty="0"/>
          </a:p>
        </p:txBody>
      </p:sp>
      <p:sp>
        <p:nvSpPr>
          <p:cNvPr id="3" name="Content Placeholder 2">
            <a:extLst>
              <a:ext uri="{FF2B5EF4-FFF2-40B4-BE49-F238E27FC236}">
                <a16:creationId xmlns:a16="http://schemas.microsoft.com/office/drawing/2014/main" id="{6D021258-0EFE-4FD9-9425-67381295DBD8}"/>
              </a:ext>
            </a:extLst>
          </p:cNvPr>
          <p:cNvSpPr>
            <a:spLocks noGrp="1"/>
          </p:cNvSpPr>
          <p:nvPr>
            <p:ph idx="1"/>
          </p:nvPr>
        </p:nvSpPr>
        <p:spPr>
          <a:xfrm>
            <a:off x="609598" y="2209800"/>
            <a:ext cx="6858001" cy="4114800"/>
          </a:xfrm>
        </p:spPr>
        <p:txBody>
          <a:bodyPr>
            <a:normAutofit lnSpcReduction="10000"/>
          </a:bodyPr>
          <a:lstStyle/>
          <a:p>
            <a:pPr marL="0" indent="0">
              <a:buNone/>
            </a:pPr>
            <a:r>
              <a:rPr lang="en-US" sz="2400" b="1" i="1" dirty="0">
                <a:solidFill>
                  <a:srgbClr val="006600"/>
                </a:solidFill>
                <a:cs typeface="Times New Roman" pitchFamily="18" charset="0"/>
              </a:rPr>
              <a:t>“…</a:t>
            </a:r>
            <a:r>
              <a:rPr lang="en-US" sz="2400" b="1" i="1" u="sng" dirty="0">
                <a:solidFill>
                  <a:srgbClr val="006600"/>
                </a:solidFill>
              </a:rPr>
              <a:t>A person who provides complementary or alternative health care services </a:t>
            </a:r>
            <a:r>
              <a:rPr lang="en-US" sz="2400" b="1" i="1" dirty="0">
                <a:solidFill>
                  <a:srgbClr val="006600"/>
                </a:solidFill>
              </a:rPr>
              <a:t>in accordance with this subchapter but who is not licensed, certified or registered in this State as a health care professional or practitioner under this Title </a:t>
            </a:r>
            <a:r>
              <a:rPr lang="en-US" sz="2400" b="1" i="1" u="sng" dirty="0">
                <a:solidFill>
                  <a:srgbClr val="006600"/>
                </a:solidFill>
              </a:rPr>
              <a:t>does not violate any law </a:t>
            </a:r>
            <a:r>
              <a:rPr lang="en-US" sz="2400" b="1" i="1" dirty="0">
                <a:solidFill>
                  <a:srgbClr val="006600"/>
                </a:solidFill>
              </a:rPr>
              <a:t>relating to the licensing of health care professionals under this Title </a:t>
            </a:r>
            <a:r>
              <a:rPr lang="en-US" sz="2400" b="1" i="1" u="sng" dirty="0">
                <a:solidFill>
                  <a:srgbClr val="006600"/>
                </a:solidFill>
              </a:rPr>
              <a:t>as long as the person complies</a:t>
            </a:r>
            <a:r>
              <a:rPr lang="en-US" sz="2400" b="1" i="1" dirty="0">
                <a:solidFill>
                  <a:srgbClr val="006600"/>
                </a:solidFill>
              </a:rPr>
              <a:t> with the requirements of this subchapter.”</a:t>
            </a:r>
            <a:r>
              <a:rPr lang="en-US" sz="2400" b="1" i="1" dirty="0">
                <a:cs typeface="Times New Roman" pitchFamily="18" charset="0"/>
              </a:rPr>
              <a:t> </a:t>
            </a:r>
          </a:p>
          <a:p>
            <a:pPr marL="0" indent="0" algn="r">
              <a:buNone/>
            </a:pPr>
            <a:r>
              <a:rPr lang="en-US" dirty="0">
                <a:solidFill>
                  <a:srgbClr val="006600"/>
                </a:solidFill>
              </a:rPr>
              <a:t>Sec. 1. 32 MRSA c. 113-B, sub-c. 5 </a:t>
            </a:r>
          </a:p>
          <a:p>
            <a:pPr marL="0" indent="0">
              <a:buNone/>
            </a:pPr>
            <a:endParaRPr lang="en-US" sz="2400" b="1" i="1" dirty="0">
              <a:cs typeface="Times New Roman" pitchFamily="18" charset="0"/>
            </a:endParaRPr>
          </a:p>
        </p:txBody>
      </p:sp>
    </p:spTree>
    <p:extLst>
      <p:ext uri="{BB962C8B-B14F-4D97-AF65-F5344CB8AC3E}">
        <p14:creationId xmlns:p14="http://schemas.microsoft.com/office/powerpoint/2010/main" val="364836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27AB-4A2C-494D-844B-530B7041625C}"/>
              </a:ext>
            </a:extLst>
          </p:cNvPr>
          <p:cNvSpPr>
            <a:spLocks noGrp="1"/>
          </p:cNvSpPr>
          <p:nvPr>
            <p:ph type="title"/>
          </p:nvPr>
        </p:nvSpPr>
        <p:spPr/>
        <p:txBody>
          <a:bodyPr/>
          <a:lstStyle/>
          <a:p>
            <a:pPr algn="ctr"/>
            <a:r>
              <a:rPr lang="en-US" b="1" dirty="0">
                <a:solidFill>
                  <a:srgbClr val="FF0000"/>
                </a:solidFill>
              </a:rPr>
              <a:t>Safe Harbor Maine </a:t>
            </a:r>
            <a:br>
              <a:rPr lang="en-US" b="1" dirty="0">
                <a:solidFill>
                  <a:srgbClr val="FF0000"/>
                </a:solidFill>
              </a:rPr>
            </a:br>
            <a:r>
              <a:rPr lang="en-US" b="1" dirty="0">
                <a:solidFill>
                  <a:srgbClr val="FF0000"/>
                </a:solidFill>
              </a:rPr>
              <a:t>at the Capitol</a:t>
            </a:r>
            <a:endParaRPr lang="en-US" dirty="0"/>
          </a:p>
        </p:txBody>
      </p:sp>
      <p:pic>
        <p:nvPicPr>
          <p:cNvPr id="5" name="Picture Placeholder 1">
            <a:extLst>
              <a:ext uri="{FF2B5EF4-FFF2-40B4-BE49-F238E27FC236}">
                <a16:creationId xmlns:a16="http://schemas.microsoft.com/office/drawing/2014/main" id="{E3DBCB5B-F063-4691-BDF8-804CBD106D5C}"/>
              </a:ext>
            </a:extLst>
          </p:cNvPr>
          <p:cNvPicPr>
            <a:picLocks noGrp="1" noChangeAspect="1"/>
          </p:cNvPicPr>
          <p:nvPr>
            <p:ph idx="1"/>
          </p:nvPr>
        </p:nvPicPr>
        <p:blipFill>
          <a:blip r:embed="rId3"/>
          <a:stretch>
            <a:fillRect/>
          </a:stretch>
        </p:blipFill>
        <p:spPr>
          <a:xfrm>
            <a:off x="1196182" y="2160588"/>
            <a:ext cx="5175249" cy="3881437"/>
          </a:xfrm>
          <a:prstGeom prst="rect">
            <a:avLst/>
          </a:prstGeom>
        </p:spPr>
      </p:pic>
    </p:spTree>
    <p:extLst>
      <p:ext uri="{BB962C8B-B14F-4D97-AF65-F5344CB8AC3E}">
        <p14:creationId xmlns:p14="http://schemas.microsoft.com/office/powerpoint/2010/main" val="2049111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03D1-2690-413A-80B0-D9FD6A674720}"/>
              </a:ext>
            </a:extLst>
          </p:cNvPr>
          <p:cNvSpPr>
            <a:spLocks noGrp="1"/>
          </p:cNvSpPr>
          <p:nvPr>
            <p:ph type="title"/>
          </p:nvPr>
        </p:nvSpPr>
        <p:spPr>
          <a:xfrm>
            <a:off x="609599" y="609599"/>
            <a:ext cx="7162801" cy="2073275"/>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2011-2019 Wisconsin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Wishing to protect herbalists, homeopaths, and traditional naturopaths</a:t>
            </a:r>
            <a:endParaRPr lang="en-US" dirty="0"/>
          </a:p>
        </p:txBody>
      </p:sp>
      <p:sp>
        <p:nvSpPr>
          <p:cNvPr id="3" name="Content Placeholder 2">
            <a:extLst>
              <a:ext uri="{FF2B5EF4-FFF2-40B4-BE49-F238E27FC236}">
                <a16:creationId xmlns:a16="http://schemas.microsoft.com/office/drawing/2014/main" id="{B5F31EBE-ACDB-4B60-A14F-CB3D5FFF3C9C}"/>
              </a:ext>
            </a:extLst>
          </p:cNvPr>
          <p:cNvSpPr>
            <a:spLocks noGrp="1"/>
          </p:cNvSpPr>
          <p:nvPr>
            <p:ph idx="1"/>
          </p:nvPr>
        </p:nvSpPr>
        <p:spPr>
          <a:xfrm>
            <a:off x="609598" y="3048000"/>
            <a:ext cx="7543801" cy="2993363"/>
          </a:xfrm>
        </p:spPr>
        <p:txBody>
          <a:bodyPr/>
          <a:lstStyle/>
          <a:p>
            <a:pPr marL="0" indent="0">
              <a:buNone/>
            </a:pPr>
            <a:endParaRPr lang="en-US" altLang="en-US" sz="3200" b="1" dirty="0">
              <a:solidFill>
                <a:srgbClr val="006600"/>
              </a:solidFill>
              <a:cs typeface="Times New Roman" panose="02020603050405020304" pitchFamily="18" charset="0"/>
            </a:endParaRPr>
          </a:p>
          <a:p>
            <a:pPr marL="0" indent="0" algn="ctr">
              <a:buNone/>
            </a:pPr>
            <a:r>
              <a:rPr lang="en-US" altLang="en-US" sz="3200" b="1" dirty="0">
                <a:solidFill>
                  <a:srgbClr val="006600"/>
                </a:solidFill>
                <a:cs typeface="Times New Roman" panose="02020603050405020304" pitchFamily="18" charset="0"/>
              </a:rPr>
              <a:t>Practicing Medicine?</a:t>
            </a:r>
          </a:p>
          <a:p>
            <a:pPr marL="0" indent="0">
              <a:buNone/>
            </a:pPr>
            <a:endParaRPr lang="en-US" dirty="0"/>
          </a:p>
        </p:txBody>
      </p:sp>
    </p:spTree>
    <p:extLst>
      <p:ext uri="{BB962C8B-B14F-4D97-AF65-F5344CB8AC3E}">
        <p14:creationId xmlns:p14="http://schemas.microsoft.com/office/powerpoint/2010/main" val="83947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061-B731-4C3B-8496-738B0DE1B8A7}"/>
              </a:ext>
            </a:extLst>
          </p:cNvPr>
          <p:cNvSpPr>
            <a:spLocks noGrp="1"/>
          </p:cNvSpPr>
          <p:nvPr>
            <p:ph type="title"/>
          </p:nvPr>
        </p:nvSpPr>
        <p:spPr>
          <a:xfrm>
            <a:off x="609599" y="381000"/>
            <a:ext cx="6347713" cy="1524000"/>
          </a:xfrm>
        </p:spPr>
        <p:txBody>
          <a:bodyPr>
            <a:normAutofit/>
          </a:bodyPr>
          <a:lstStyle/>
          <a:p>
            <a:pPr algn="ctr"/>
            <a:r>
              <a:rPr lang="en-US" sz="4800" b="1" dirty="0">
                <a:solidFill>
                  <a:srgbClr val="FF0000"/>
                </a:solidFill>
                <a:effectLst>
                  <a:outerShdw blurRad="38100" dist="38100" dir="2700000" algn="tl">
                    <a:srgbClr val="000000"/>
                  </a:outerShdw>
                </a:effectLst>
                <a:cs typeface="Times New Roman" pitchFamily="18" charset="0"/>
              </a:rPr>
              <a:t>Wisconsin State Law</a:t>
            </a:r>
            <a:br>
              <a:rPr lang="en-US" sz="43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PRACTICE OF MEDICINE</a:t>
            </a:r>
            <a:endParaRPr lang="en-US" dirty="0"/>
          </a:p>
        </p:txBody>
      </p:sp>
      <p:sp>
        <p:nvSpPr>
          <p:cNvPr id="3" name="Content Placeholder 2">
            <a:extLst>
              <a:ext uri="{FF2B5EF4-FFF2-40B4-BE49-F238E27FC236}">
                <a16:creationId xmlns:a16="http://schemas.microsoft.com/office/drawing/2014/main" id="{61B20E14-1EF7-4B99-9FE6-FDF091DFA495}"/>
              </a:ext>
            </a:extLst>
          </p:cNvPr>
          <p:cNvSpPr>
            <a:spLocks noGrp="1"/>
          </p:cNvSpPr>
          <p:nvPr>
            <p:ph idx="1"/>
          </p:nvPr>
        </p:nvSpPr>
        <p:spPr>
          <a:xfrm>
            <a:off x="609598" y="1905000"/>
            <a:ext cx="7162801" cy="4953000"/>
          </a:xfrm>
        </p:spPr>
        <p:txBody>
          <a:bodyPr>
            <a:normAutofit lnSpcReduction="10000"/>
          </a:bodyPr>
          <a:lstStyle/>
          <a:p>
            <a:pPr marL="0" lvl="0" indent="0">
              <a:spcBef>
                <a:spcPts val="0"/>
              </a:spcBef>
              <a:buClrTx/>
              <a:buSzTx/>
              <a:buNone/>
            </a:pPr>
            <a:r>
              <a:rPr lang="en-US" sz="2200" b="1" i="1" dirty="0">
                <a:solidFill>
                  <a:srgbClr val="006600"/>
                </a:solidFill>
                <a:cs typeface="Times New Roman" pitchFamily="18" charset="0"/>
              </a:rPr>
              <a:t>“</a:t>
            </a:r>
            <a:r>
              <a:rPr lang="en-US" sz="2200" b="1" i="1" dirty="0">
                <a:solidFill>
                  <a:srgbClr val="006600"/>
                </a:solidFill>
              </a:rPr>
              <a:t>…(a) To examine into the fact, condition or cause of human health or disease, or to treat, operate, prescribe or advise for the same, by any means or instrumentality. </a:t>
            </a:r>
          </a:p>
          <a:p>
            <a:pPr marL="0" lvl="0" indent="0">
              <a:spcBef>
                <a:spcPts val="0"/>
              </a:spcBef>
              <a:buClrTx/>
              <a:buSzTx/>
              <a:buNone/>
            </a:pPr>
            <a:endParaRPr lang="en-US" sz="2200" b="1" i="1" dirty="0">
              <a:solidFill>
                <a:srgbClr val="006600"/>
              </a:solidFill>
            </a:endParaRPr>
          </a:p>
          <a:p>
            <a:pPr marL="0" lvl="0" indent="0">
              <a:spcBef>
                <a:spcPts val="0"/>
              </a:spcBef>
              <a:buClrTx/>
              <a:buSzTx/>
              <a:buNone/>
            </a:pPr>
            <a:r>
              <a:rPr lang="en-US" sz="2200" b="1" i="1" dirty="0">
                <a:solidFill>
                  <a:srgbClr val="006600"/>
                </a:solidFill>
              </a:rPr>
              <a:t>(b) To apply principles or techniques of medical sciences in the diagnosis or prevention of any of the conditions described in par. </a:t>
            </a:r>
            <a:r>
              <a:rPr lang="en-US" sz="2200" b="1" i="1" dirty="0">
                <a:solidFill>
                  <a:srgbClr val="006600"/>
                </a:solidFill>
                <a:hlinkClick r:id="rId3" tooltip="Statutes 448.01(9)(a)">
                  <a:extLst>
                    <a:ext uri="{A12FA001-AC4F-418D-AE19-62706E023703}">
                      <ahyp:hlinkClr xmlns:ahyp="http://schemas.microsoft.com/office/drawing/2018/hyperlinkcolor" val="tx"/>
                    </a:ext>
                  </a:extLst>
                </a:hlinkClick>
              </a:rPr>
              <a:t>(a)</a:t>
            </a:r>
            <a:r>
              <a:rPr lang="en-US" sz="2200" b="1" i="1" dirty="0">
                <a:solidFill>
                  <a:srgbClr val="006600"/>
                </a:solidFill>
              </a:rPr>
              <a:t> and in sub. </a:t>
            </a:r>
            <a:r>
              <a:rPr lang="en-US" sz="2200" b="1" i="1" dirty="0">
                <a:solidFill>
                  <a:srgbClr val="006600"/>
                </a:solidFill>
                <a:hlinkClick r:id="rId4" tooltip="Statutes 448.01(2)">
                  <a:extLst>
                    <a:ext uri="{A12FA001-AC4F-418D-AE19-62706E023703}">
                      <ahyp:hlinkClr xmlns:ahyp="http://schemas.microsoft.com/office/drawing/2018/hyperlinkcolor" val="tx"/>
                    </a:ext>
                  </a:extLst>
                </a:hlinkClick>
              </a:rPr>
              <a:t>(2)</a:t>
            </a:r>
            <a:r>
              <a:rPr lang="en-US" sz="2200" b="1" i="1" dirty="0">
                <a:solidFill>
                  <a:srgbClr val="006600"/>
                </a:solidFill>
              </a:rPr>
              <a:t>.</a:t>
            </a:r>
          </a:p>
          <a:p>
            <a:pPr marL="0" lvl="0" indent="0">
              <a:spcBef>
                <a:spcPts val="0"/>
              </a:spcBef>
              <a:buClrTx/>
              <a:buSzTx/>
              <a:buNone/>
            </a:pPr>
            <a:endParaRPr lang="en-US" sz="2200" b="1" i="1" dirty="0">
              <a:solidFill>
                <a:srgbClr val="006600"/>
              </a:solidFill>
            </a:endParaRPr>
          </a:p>
          <a:p>
            <a:pPr marL="0" lvl="0" indent="0">
              <a:spcBef>
                <a:spcPts val="0"/>
              </a:spcBef>
              <a:buClrTx/>
              <a:buSzTx/>
              <a:buNone/>
            </a:pPr>
            <a:r>
              <a:rPr lang="en-US" sz="2200" b="1" i="1" dirty="0">
                <a:solidFill>
                  <a:srgbClr val="006600"/>
                </a:solidFill>
              </a:rPr>
              <a:t>(c) To penetrate, pierce or sever the tissues of a human being. </a:t>
            </a:r>
          </a:p>
          <a:p>
            <a:pPr marL="0" lvl="0" indent="0">
              <a:spcBef>
                <a:spcPts val="0"/>
              </a:spcBef>
              <a:buClrTx/>
              <a:buSzTx/>
              <a:buNone/>
            </a:pPr>
            <a:endParaRPr lang="en-US" sz="2200" b="1" i="1" dirty="0">
              <a:solidFill>
                <a:srgbClr val="006600"/>
              </a:solidFill>
            </a:endParaRPr>
          </a:p>
          <a:p>
            <a:pPr marL="0" lvl="0" indent="0">
              <a:spcBef>
                <a:spcPts val="0"/>
              </a:spcBef>
              <a:buClrTx/>
              <a:buSzTx/>
              <a:buNone/>
            </a:pPr>
            <a:r>
              <a:rPr lang="en-US" sz="2200" b="1" i="1" dirty="0">
                <a:solidFill>
                  <a:srgbClr val="006600"/>
                </a:solidFill>
              </a:rPr>
              <a:t>(d) To offer, undertake, attempt or do or hold oneself out in any manner as able to do any of the acts described in this subsection.”</a:t>
            </a:r>
          </a:p>
          <a:p>
            <a:pPr marL="0" lvl="0" indent="0">
              <a:spcBef>
                <a:spcPts val="0"/>
              </a:spcBef>
              <a:buClrTx/>
              <a:buSzTx/>
              <a:buNone/>
            </a:pPr>
            <a:r>
              <a:rPr lang="en-US" sz="2000" b="1" i="1" dirty="0">
                <a:solidFill>
                  <a:srgbClr val="006600"/>
                </a:solidFill>
              </a:rPr>
              <a:t>				</a:t>
            </a:r>
            <a:r>
              <a:rPr lang="en-US" sz="2000" dirty="0">
                <a:solidFill>
                  <a:srgbClr val="006600"/>
                </a:solidFill>
              </a:rPr>
              <a:t>					WI Stat. 448.01 (9)</a:t>
            </a:r>
            <a:endParaRPr lang="en-US" dirty="0">
              <a:solidFill>
                <a:srgbClr val="006600"/>
              </a:solidFill>
            </a:endParaRPr>
          </a:p>
        </p:txBody>
      </p:sp>
    </p:spTree>
    <p:extLst>
      <p:ext uri="{BB962C8B-B14F-4D97-AF65-F5344CB8AC3E}">
        <p14:creationId xmlns:p14="http://schemas.microsoft.com/office/powerpoint/2010/main" val="23623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78F6-09E6-408C-A909-9319AC7CFE4E}"/>
              </a:ext>
            </a:extLst>
          </p:cNvPr>
          <p:cNvSpPr>
            <a:spLocks noGrp="1"/>
          </p:cNvSpPr>
          <p:nvPr>
            <p:ph type="title"/>
          </p:nvPr>
        </p:nvSpPr>
        <p:spPr>
          <a:xfrm>
            <a:off x="609599" y="609600"/>
            <a:ext cx="7010401" cy="2438400"/>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2015-2019 Massachusetts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Wishing to protect bodyworkers, herbalists, homeopaths, and more</a:t>
            </a:r>
            <a:endParaRPr lang="en-US" dirty="0"/>
          </a:p>
        </p:txBody>
      </p:sp>
      <p:sp>
        <p:nvSpPr>
          <p:cNvPr id="3" name="Content Placeholder 2">
            <a:extLst>
              <a:ext uri="{FF2B5EF4-FFF2-40B4-BE49-F238E27FC236}">
                <a16:creationId xmlns:a16="http://schemas.microsoft.com/office/drawing/2014/main" id="{166CCB98-104F-4432-9063-265F66D1C6F6}"/>
              </a:ext>
            </a:extLst>
          </p:cNvPr>
          <p:cNvSpPr>
            <a:spLocks noGrp="1"/>
          </p:cNvSpPr>
          <p:nvPr>
            <p:ph idx="1"/>
          </p:nvPr>
        </p:nvSpPr>
        <p:spPr>
          <a:xfrm>
            <a:off x="609598" y="3276599"/>
            <a:ext cx="7315201" cy="1752601"/>
          </a:xfrm>
        </p:spPr>
        <p:txBody>
          <a:bodyPr/>
          <a:lstStyle/>
          <a:p>
            <a:pPr lvl="0" algn="ctr">
              <a:buClr>
                <a:srgbClr val="90C226"/>
              </a:buClr>
              <a:buNone/>
            </a:pPr>
            <a:r>
              <a:rPr lang="en-US" altLang="en-US" sz="3600" b="1" dirty="0">
                <a:solidFill>
                  <a:srgbClr val="006600"/>
                </a:solidFill>
                <a:cs typeface="Times New Roman" panose="02020603050405020304" pitchFamily="18" charset="0"/>
              </a:rPr>
              <a:t>Practicing Medicine?</a:t>
            </a:r>
          </a:p>
          <a:p>
            <a:pPr marL="0" indent="0">
              <a:buNone/>
            </a:pPr>
            <a:endParaRPr lang="en-US" dirty="0"/>
          </a:p>
        </p:txBody>
      </p:sp>
    </p:spTree>
    <p:extLst>
      <p:ext uri="{BB962C8B-B14F-4D97-AF65-F5344CB8AC3E}">
        <p14:creationId xmlns:p14="http://schemas.microsoft.com/office/powerpoint/2010/main" val="142322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2C9D-F76D-47EC-B2AE-ADF9E2BB0445}"/>
              </a:ext>
            </a:extLst>
          </p:cNvPr>
          <p:cNvSpPr>
            <a:spLocks noGrp="1"/>
          </p:cNvSpPr>
          <p:nvPr>
            <p:ph type="title"/>
          </p:nvPr>
        </p:nvSpPr>
        <p:spPr>
          <a:xfrm>
            <a:off x="609599" y="609600"/>
            <a:ext cx="6705601" cy="1600200"/>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Massachusetts Regulation</a:t>
            </a:r>
            <a:br>
              <a:rPr lang="en-US" sz="43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PRACTICE OF MEDICINE</a:t>
            </a:r>
            <a:endParaRPr lang="en-US" dirty="0"/>
          </a:p>
        </p:txBody>
      </p:sp>
      <p:sp>
        <p:nvSpPr>
          <p:cNvPr id="3" name="Content Placeholder 2">
            <a:extLst>
              <a:ext uri="{FF2B5EF4-FFF2-40B4-BE49-F238E27FC236}">
                <a16:creationId xmlns:a16="http://schemas.microsoft.com/office/drawing/2014/main" id="{9E5516E1-9011-46F5-AECC-6AD2122981C3}"/>
              </a:ext>
            </a:extLst>
          </p:cNvPr>
          <p:cNvSpPr>
            <a:spLocks noGrp="1"/>
          </p:cNvSpPr>
          <p:nvPr>
            <p:ph idx="1"/>
          </p:nvPr>
        </p:nvSpPr>
        <p:spPr>
          <a:xfrm>
            <a:off x="457200" y="2286000"/>
            <a:ext cx="7315200" cy="4191000"/>
          </a:xfrm>
        </p:spPr>
        <p:txBody>
          <a:bodyPr>
            <a:normAutofit/>
          </a:bodyPr>
          <a:lstStyle/>
          <a:p>
            <a:pPr marL="0" lvl="0" indent="0">
              <a:buClr>
                <a:srgbClr val="90C226"/>
              </a:buClr>
              <a:buNone/>
            </a:pPr>
            <a:r>
              <a:rPr lang="en-US" sz="2000" b="1" i="1" dirty="0">
                <a:solidFill>
                  <a:srgbClr val="006600"/>
                </a:solidFill>
              </a:rPr>
              <a:t>“…The purpose or reasonably foreseeable effect of which is </a:t>
            </a:r>
            <a:r>
              <a:rPr lang="en-US" sz="2000" b="1" i="1" dirty="0">
                <a:solidFill>
                  <a:srgbClr val="FF0000"/>
                </a:solidFill>
              </a:rPr>
              <a:t>to encourage the reliance of another person upon an individual's knowledge or skill in the maintenance of human health </a:t>
            </a:r>
            <a:r>
              <a:rPr lang="en-US" sz="2000" b="1" i="1" dirty="0">
                <a:solidFill>
                  <a:srgbClr val="006600"/>
                </a:solidFill>
              </a:rPr>
              <a:t>by the prevention,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a:t>
            </a:r>
          </a:p>
          <a:p>
            <a:pPr marL="0" lvl="0" indent="0" algn="r">
              <a:buClr>
                <a:srgbClr val="90C226"/>
              </a:buClr>
              <a:buNone/>
            </a:pPr>
            <a:r>
              <a:rPr lang="en-US" b="1" dirty="0">
                <a:solidFill>
                  <a:srgbClr val="006600"/>
                </a:solidFill>
              </a:rPr>
              <a:t>			</a:t>
            </a:r>
            <a:r>
              <a:rPr lang="en-US" b="1" dirty="0">
                <a:solidFill>
                  <a:srgbClr val="006600"/>
                </a:solidFill>
                <a:latin typeface="Arial" panose="020B0604020202020204" pitchFamily="34" charset="0"/>
              </a:rPr>
              <a:t>§ 2.01(4), </a:t>
            </a:r>
            <a:r>
              <a:rPr lang="en-US" b="1" dirty="0">
                <a:solidFill>
                  <a:srgbClr val="006600"/>
                </a:solidFill>
                <a:latin typeface="Calibri" panose="020F0502020204030204" pitchFamily="34" charset="0"/>
              </a:rPr>
              <a:t>243 CMR 2.00</a:t>
            </a:r>
            <a:endParaRPr lang="en-US" b="1" dirty="0">
              <a:solidFill>
                <a:srgbClr val="006600"/>
              </a:solidFill>
            </a:endParaRPr>
          </a:p>
        </p:txBody>
      </p:sp>
    </p:spTree>
    <p:extLst>
      <p:ext uri="{BB962C8B-B14F-4D97-AF65-F5344CB8AC3E}">
        <p14:creationId xmlns:p14="http://schemas.microsoft.com/office/powerpoint/2010/main" val="419373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543799" cy="762000"/>
          </a:xfrm>
        </p:spPr>
        <p:txBody>
          <a:bodyPr/>
          <a:lstStyle/>
          <a:p>
            <a:r>
              <a:rPr lang="en-US" b="1" dirty="0">
                <a:solidFill>
                  <a:srgbClr val="006600"/>
                </a:solidFill>
              </a:rPr>
              <a:t>National Health Freedom Action </a:t>
            </a:r>
          </a:p>
        </p:txBody>
      </p:sp>
      <p:sp>
        <p:nvSpPr>
          <p:cNvPr id="3" name="Content Placeholder 2"/>
          <p:cNvSpPr>
            <a:spLocks noGrp="1"/>
          </p:cNvSpPr>
          <p:nvPr>
            <p:ph idx="1"/>
          </p:nvPr>
        </p:nvSpPr>
        <p:spPr>
          <a:xfrm>
            <a:off x="609598" y="1600200"/>
            <a:ext cx="6934201" cy="4441163"/>
          </a:xfrm>
        </p:spPr>
        <p:txBody>
          <a:bodyPr>
            <a:normAutofit/>
          </a:bodyPr>
          <a:lstStyle/>
          <a:p>
            <a:r>
              <a:rPr lang="en-US" sz="2400" b="1" dirty="0"/>
              <a:t>501c4 nonprofit </a:t>
            </a:r>
            <a:r>
              <a:rPr lang="en-US" sz="2400" dirty="0"/>
              <a:t>(sister c3 </a:t>
            </a:r>
            <a:r>
              <a:rPr lang="en-US" sz="2400" dirty="0" err="1"/>
              <a:t>NHFCoalition</a:t>
            </a:r>
            <a:r>
              <a:rPr lang="en-US" sz="2400" dirty="0"/>
              <a:t>)</a:t>
            </a:r>
          </a:p>
          <a:p>
            <a:r>
              <a:rPr lang="en-US" sz="2400" b="1" dirty="0"/>
              <a:t>The Vision:</a:t>
            </a:r>
            <a:r>
              <a:rPr lang="en-US" sz="2400" dirty="0"/>
              <a:t> A healthy nation, with empowered people, making informed health care decisions.</a:t>
            </a:r>
          </a:p>
          <a:p>
            <a:r>
              <a:rPr lang="en-US" sz="2400" b="1" dirty="0"/>
              <a:t>The Mission:</a:t>
            </a:r>
            <a:r>
              <a:rPr lang="en-US" sz="2400" dirty="0"/>
              <a:t> To promote access to all health care information, services, treatments and products that the people deem beneficial for their own health and survival; to promote legislative reform of the laws impacting the right to access; and to promote the health of the people of this nation.</a:t>
            </a:r>
          </a:p>
        </p:txBody>
      </p:sp>
    </p:spTree>
    <p:extLst>
      <p:ext uri="{BB962C8B-B14F-4D97-AF65-F5344CB8AC3E}">
        <p14:creationId xmlns:p14="http://schemas.microsoft.com/office/powerpoint/2010/main" val="4269493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D3A7-990A-4CDB-B3A3-E3DD1C45C265}"/>
              </a:ext>
            </a:extLst>
          </p:cNvPr>
          <p:cNvSpPr>
            <a:spLocks noGrp="1"/>
          </p:cNvSpPr>
          <p:nvPr>
            <p:ph type="title"/>
          </p:nvPr>
        </p:nvSpPr>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Massachusetts Law</a:t>
            </a:r>
            <a:r>
              <a:rPr lang="en-US" b="1" dirty="0">
                <a:solidFill>
                  <a:srgbClr val="FF0000"/>
                </a:solidFill>
                <a:effectLst>
                  <a:outerShdw blurRad="38100" dist="38100" dir="2700000" algn="tl">
                    <a:srgbClr val="000000"/>
                  </a:outerShdw>
                </a:effectLst>
                <a:cs typeface="Times New Roman" pitchFamily="18" charset="0"/>
              </a:rPr>
              <a:t> </a:t>
            </a:r>
            <a:br>
              <a:rPr lang="en-US"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Exemptions</a:t>
            </a:r>
            <a:endParaRPr lang="en-US" dirty="0"/>
          </a:p>
        </p:txBody>
      </p:sp>
      <p:sp>
        <p:nvSpPr>
          <p:cNvPr id="3" name="Content Placeholder 2">
            <a:extLst>
              <a:ext uri="{FF2B5EF4-FFF2-40B4-BE49-F238E27FC236}">
                <a16:creationId xmlns:a16="http://schemas.microsoft.com/office/drawing/2014/main" id="{FC7205BA-DB4C-4A54-91C5-D15BEEA01063}"/>
              </a:ext>
            </a:extLst>
          </p:cNvPr>
          <p:cNvSpPr>
            <a:spLocks noGrp="1"/>
          </p:cNvSpPr>
          <p:nvPr>
            <p:ph idx="1"/>
          </p:nvPr>
        </p:nvSpPr>
        <p:spPr>
          <a:xfrm>
            <a:off x="609598" y="2160590"/>
            <a:ext cx="7239001" cy="4164010"/>
          </a:xfrm>
        </p:spPr>
        <p:txBody>
          <a:bodyPr>
            <a:normAutofit/>
          </a:bodyPr>
          <a:lstStyle/>
          <a:p>
            <a:pPr lvl="0">
              <a:buClr>
                <a:srgbClr val="90C226"/>
              </a:buClr>
              <a:buNone/>
            </a:pPr>
            <a:r>
              <a:rPr lang="en-US" sz="2800" b="1" dirty="0">
                <a:solidFill>
                  <a:srgbClr val="006600"/>
                </a:solidFill>
                <a:cs typeface="Times New Roman" pitchFamily="18" charset="0"/>
              </a:rPr>
              <a:t>“…</a:t>
            </a:r>
            <a:r>
              <a:rPr lang="en-US" sz="2800" b="1" i="1" dirty="0">
                <a:solidFill>
                  <a:srgbClr val="006600"/>
                </a:solidFill>
                <a:cs typeface="Times New Roman" pitchFamily="18" charset="0"/>
              </a:rPr>
              <a:t>Domestic administration of family remedies…clairvoyants or persons practicing hypnotism, magnetic healing, mind cure, massage, Christian Science or </a:t>
            </a:r>
            <a:r>
              <a:rPr lang="en-US" sz="2800" b="1" i="1" dirty="0" err="1">
                <a:solidFill>
                  <a:srgbClr val="006600"/>
                </a:solidFill>
                <a:cs typeface="Times New Roman" pitchFamily="18" charset="0"/>
              </a:rPr>
              <a:t>cosmopathic</a:t>
            </a:r>
            <a:r>
              <a:rPr lang="en-US" sz="2800" b="1" i="1" dirty="0">
                <a:solidFill>
                  <a:srgbClr val="006600"/>
                </a:solidFill>
                <a:cs typeface="Times New Roman" pitchFamily="18" charset="0"/>
              </a:rPr>
              <a:t> method of healing, if they do not violate any provisions of section six.” </a:t>
            </a:r>
          </a:p>
          <a:p>
            <a:pPr lvl="0" algn="r">
              <a:buClr>
                <a:srgbClr val="90C226"/>
              </a:buClr>
              <a:buNone/>
            </a:pPr>
            <a:r>
              <a:rPr lang="en-US" b="1" dirty="0">
                <a:solidFill>
                  <a:srgbClr val="006600"/>
                </a:solidFill>
                <a:cs typeface="Times New Roman" pitchFamily="18" charset="0"/>
              </a:rPr>
              <a:t>Mass. Gen. Laws Ch. 112 §7 </a:t>
            </a:r>
          </a:p>
          <a:p>
            <a:pPr marL="0" indent="0">
              <a:buNone/>
            </a:pPr>
            <a:endParaRPr lang="en-US" dirty="0"/>
          </a:p>
        </p:txBody>
      </p:sp>
    </p:spTree>
    <p:extLst>
      <p:ext uri="{BB962C8B-B14F-4D97-AF65-F5344CB8AC3E}">
        <p14:creationId xmlns:p14="http://schemas.microsoft.com/office/powerpoint/2010/main" val="352427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4B19-689F-48BA-987E-C4255C18F344}"/>
              </a:ext>
            </a:extLst>
          </p:cNvPr>
          <p:cNvSpPr>
            <a:spLocks noGrp="1"/>
          </p:cNvSpPr>
          <p:nvPr>
            <p:ph type="title"/>
          </p:nvPr>
        </p:nvSpPr>
        <p:spPr>
          <a:xfrm>
            <a:off x="609599" y="609600"/>
            <a:ext cx="6705601" cy="1320800"/>
          </a:xfrm>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Massachusetts Bill </a:t>
            </a:r>
            <a:br>
              <a:rPr lang="en-US" sz="43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to Broaden Exemptions</a:t>
            </a:r>
            <a:endParaRPr lang="en-US" dirty="0"/>
          </a:p>
        </p:txBody>
      </p:sp>
      <p:sp>
        <p:nvSpPr>
          <p:cNvPr id="3" name="Content Placeholder 2">
            <a:extLst>
              <a:ext uri="{FF2B5EF4-FFF2-40B4-BE49-F238E27FC236}">
                <a16:creationId xmlns:a16="http://schemas.microsoft.com/office/drawing/2014/main" id="{4DD54EF0-4C37-4379-9960-D06E4DA2DCF4}"/>
              </a:ext>
            </a:extLst>
          </p:cNvPr>
          <p:cNvSpPr>
            <a:spLocks noGrp="1"/>
          </p:cNvSpPr>
          <p:nvPr>
            <p:ph idx="1"/>
          </p:nvPr>
        </p:nvSpPr>
        <p:spPr>
          <a:xfrm>
            <a:off x="609598" y="2590800"/>
            <a:ext cx="7010401" cy="3450563"/>
          </a:xfrm>
        </p:spPr>
        <p:txBody>
          <a:bodyPr/>
          <a:lstStyle/>
          <a:p>
            <a:pPr marL="0" indent="0" algn="ctr">
              <a:buNone/>
            </a:pPr>
            <a:r>
              <a:rPr lang="en-US" sz="2800" b="1" dirty="0">
                <a:solidFill>
                  <a:srgbClr val="006600"/>
                </a:solidFill>
              </a:rPr>
              <a:t>H.3660 / S.665 </a:t>
            </a:r>
          </a:p>
          <a:p>
            <a:pPr marL="0" indent="0" algn="ctr">
              <a:buNone/>
            </a:pPr>
            <a:r>
              <a:rPr lang="en-US" b="1" dirty="0">
                <a:solidFill>
                  <a:srgbClr val="006600"/>
                </a:solidFill>
              </a:rPr>
              <a:t>Representative John Lawn, Jr. / Senator Nick Collins</a:t>
            </a:r>
          </a:p>
          <a:p>
            <a:pPr marL="0" indent="0" algn="ctr">
              <a:buNone/>
            </a:pPr>
            <a:r>
              <a:rPr lang="en-US" b="1" dirty="0">
                <a:solidFill>
                  <a:srgbClr val="006600"/>
                </a:solidFill>
              </a:rPr>
              <a:t> </a:t>
            </a:r>
          </a:p>
          <a:p>
            <a:pPr marL="0" indent="0" algn="ctr">
              <a:buNone/>
            </a:pPr>
            <a:r>
              <a:rPr lang="en-US" sz="2800" b="1" i="1" dirty="0">
                <a:solidFill>
                  <a:srgbClr val="006600"/>
                </a:solidFill>
              </a:rPr>
              <a:t>An Act providing for consumer access to and the right to practice complementary and alternative health care services</a:t>
            </a:r>
          </a:p>
          <a:p>
            <a:pPr marL="0" indent="0">
              <a:buNone/>
            </a:pPr>
            <a:endParaRPr lang="en-US" dirty="0"/>
          </a:p>
        </p:txBody>
      </p:sp>
    </p:spTree>
    <p:extLst>
      <p:ext uri="{BB962C8B-B14F-4D97-AF65-F5344CB8AC3E}">
        <p14:creationId xmlns:p14="http://schemas.microsoft.com/office/powerpoint/2010/main" val="3165034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43A4-F3AB-430B-8B18-66689D0BF4B5}"/>
              </a:ext>
            </a:extLst>
          </p:cNvPr>
          <p:cNvSpPr>
            <a:spLocks noGrp="1"/>
          </p:cNvSpPr>
          <p:nvPr>
            <p:ph type="title"/>
          </p:nvPr>
        </p:nvSpPr>
        <p:spPr>
          <a:xfrm>
            <a:off x="304801" y="228600"/>
            <a:ext cx="7010400" cy="762000"/>
          </a:xfrm>
        </p:spPr>
        <p:txBody>
          <a:bodyPr/>
          <a:lstStyle/>
          <a:p>
            <a:pPr algn="ctr"/>
            <a:r>
              <a:rPr lang="en-US" b="1" dirty="0">
                <a:solidFill>
                  <a:srgbClr val="FF0000"/>
                </a:solidFill>
              </a:rPr>
              <a:t>HFAMA Leaders at the Capitol</a:t>
            </a:r>
            <a:endParaRPr lang="en-US" dirty="0"/>
          </a:p>
        </p:txBody>
      </p:sp>
      <p:pic>
        <p:nvPicPr>
          <p:cNvPr id="5" name="Content Placeholder 6">
            <a:extLst>
              <a:ext uri="{FF2B5EF4-FFF2-40B4-BE49-F238E27FC236}">
                <a16:creationId xmlns:a16="http://schemas.microsoft.com/office/drawing/2014/main" id="{E4E78FCF-276A-4E98-8132-38E4789159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066800"/>
            <a:ext cx="4072532" cy="5430044"/>
          </a:xfrm>
        </p:spPr>
      </p:pic>
    </p:spTree>
    <p:extLst>
      <p:ext uri="{BB962C8B-B14F-4D97-AF65-F5344CB8AC3E}">
        <p14:creationId xmlns:p14="http://schemas.microsoft.com/office/powerpoint/2010/main" val="215826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609600"/>
            <a:ext cx="7086601" cy="1295400"/>
          </a:xfrm>
          <a:solidFill>
            <a:schemeClr val="bg1"/>
          </a:solidFill>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rPr>
              <a:t>Maryland Law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381001" y="1905000"/>
            <a:ext cx="7467599" cy="4495800"/>
          </a:xfrm>
        </p:spPr>
        <p:txBody>
          <a:bodyPr>
            <a:normAutofit lnSpcReduction="10000"/>
          </a:bodyPr>
          <a:lstStyle/>
          <a:p>
            <a:pPr marL="0" indent="0">
              <a:buNone/>
            </a:pPr>
            <a:r>
              <a:rPr lang="en-US" b="1" dirty="0">
                <a:solidFill>
                  <a:srgbClr val="006600"/>
                </a:solidFill>
              </a:rPr>
              <a:t>(g)    (1)   “Naturopathic medicine” means</a:t>
            </a:r>
            <a:r>
              <a:rPr lang="en-US" b="1" dirty="0">
                <a:solidFill>
                  <a:srgbClr val="000066"/>
                </a:solidFill>
              </a:rPr>
              <a:t> </a:t>
            </a:r>
            <a:r>
              <a:rPr lang="en-US" b="1" dirty="0">
                <a:solidFill>
                  <a:srgbClr val="FF0000"/>
                </a:solidFill>
              </a:rPr>
              <a:t>the prevention, diagnosis, and treatment of human health conditions, injury, and disease using only patient education and naturopathic therapies and therapeutic substances</a:t>
            </a:r>
            <a:r>
              <a:rPr lang="en-US" b="1" dirty="0">
                <a:solidFill>
                  <a:srgbClr val="000066"/>
                </a:solidFill>
              </a:rPr>
              <a:t> </a:t>
            </a:r>
            <a:r>
              <a:rPr lang="en-US" b="1" dirty="0">
                <a:solidFill>
                  <a:srgbClr val="006600"/>
                </a:solidFill>
              </a:rPr>
              <a:t>recognized by the Council of Naturopathic Medical Education.</a:t>
            </a:r>
          </a:p>
          <a:p>
            <a:pPr marL="0" indent="0">
              <a:buNone/>
            </a:pPr>
            <a:r>
              <a:rPr lang="en-US" b="1" dirty="0">
                <a:solidFill>
                  <a:srgbClr val="006600"/>
                </a:solidFill>
              </a:rPr>
              <a:t>(2)   “Naturopathic medicine” includes:</a:t>
            </a:r>
          </a:p>
          <a:p>
            <a:pPr marL="0" indent="0">
              <a:buNone/>
            </a:pPr>
            <a:r>
              <a:rPr lang="en-US" b="1" dirty="0">
                <a:solidFill>
                  <a:srgbClr val="006600"/>
                </a:solidFill>
              </a:rPr>
              <a:t>	(i)   Counseling;</a:t>
            </a:r>
          </a:p>
          <a:p>
            <a:pPr marL="0" indent="0">
              <a:buNone/>
            </a:pPr>
            <a:r>
              <a:rPr lang="en-US" b="1" dirty="0">
                <a:solidFill>
                  <a:srgbClr val="006600"/>
                </a:solidFill>
              </a:rPr>
              <a:t>	(ii)   The practice of the mechanical sciences of healing, including mechanotherapy, articular manipulation, corrective and orthopedic gymnastics, hydrotherapy, electrotherapy, and phototherapy; and</a:t>
            </a:r>
          </a:p>
          <a:p>
            <a:pPr marL="0" indent="0">
              <a:buNone/>
            </a:pPr>
            <a:r>
              <a:rPr lang="en-US" b="1" dirty="0">
                <a:solidFill>
                  <a:srgbClr val="006600"/>
                </a:solidFill>
              </a:rPr>
              <a:t>	(iii)   The practice of the </a:t>
            </a:r>
            <a:r>
              <a:rPr lang="en-US" b="1" dirty="0">
                <a:solidFill>
                  <a:srgbClr val="FF0000"/>
                </a:solidFill>
              </a:rPr>
              <a:t>material sciences of healing, including nutrition, phytotherapy, treatment by natural substances, and external applications.</a:t>
            </a:r>
          </a:p>
          <a:p>
            <a:pPr marL="0" indent="0" algn="r">
              <a:buNone/>
            </a:pPr>
            <a:r>
              <a:rPr lang="en-US" sz="1900" b="1" dirty="0">
                <a:solidFill>
                  <a:srgbClr val="006600"/>
                </a:solidFill>
              </a:rPr>
              <a:t> §14–5F–01		</a:t>
            </a:r>
            <a:endParaRPr lang="en-US" sz="1900" b="1" dirty="0">
              <a:solidFill>
                <a:srgbClr val="FF0000"/>
              </a:solidFill>
            </a:endParaRPr>
          </a:p>
          <a:p>
            <a:endParaRPr lang="en-US" dirty="0"/>
          </a:p>
        </p:txBody>
      </p:sp>
    </p:spTree>
    <p:extLst>
      <p:ext uri="{BB962C8B-B14F-4D97-AF65-F5344CB8AC3E}">
        <p14:creationId xmlns:p14="http://schemas.microsoft.com/office/powerpoint/2010/main" val="172836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57201"/>
            <a:ext cx="7238999" cy="1371599"/>
          </a:xfrm>
          <a:noFill/>
        </p:spPr>
        <p:txBody>
          <a:bodyPr/>
          <a:lstStyle/>
          <a:p>
            <a:pPr algn="ctr"/>
            <a:r>
              <a:rPr lang="en-US" b="1" dirty="0">
                <a:solidFill>
                  <a:srgbClr val="FF0000"/>
                </a:solidFill>
                <a:effectLst>
                  <a:outerShdw blurRad="38100" dist="38100" dir="2700000" algn="tl">
                    <a:srgbClr val="000000">
                      <a:alpha val="43137"/>
                    </a:srgbClr>
                  </a:outerShdw>
                </a:effectLst>
              </a:rPr>
              <a:t>Maryland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Felony</a:t>
            </a:r>
          </a:p>
        </p:txBody>
      </p:sp>
      <p:sp>
        <p:nvSpPr>
          <p:cNvPr id="3" name="Content Placeholder 2"/>
          <p:cNvSpPr>
            <a:spLocks noGrp="1"/>
          </p:cNvSpPr>
          <p:nvPr>
            <p:ph idx="1"/>
          </p:nvPr>
        </p:nvSpPr>
        <p:spPr>
          <a:xfrm>
            <a:off x="304801" y="2057400"/>
            <a:ext cx="7391400" cy="4572000"/>
          </a:xfrm>
          <a:noFill/>
        </p:spPr>
        <p:txBody>
          <a:bodyPr>
            <a:normAutofit/>
          </a:bodyPr>
          <a:lstStyle/>
          <a:p>
            <a:pPr marL="0" indent="0">
              <a:buNone/>
            </a:pPr>
            <a:r>
              <a:rPr lang="en-US" b="1" dirty="0">
                <a:solidFill>
                  <a:srgbClr val="006600"/>
                </a:solidFill>
              </a:rPr>
              <a:t>(</a:t>
            </a:r>
            <a:r>
              <a:rPr lang="en-US" sz="2000" b="1" dirty="0">
                <a:solidFill>
                  <a:srgbClr val="006600"/>
                </a:solidFill>
              </a:rPr>
              <a:t>a)   Except as otherwise provided in this subtitle, an </a:t>
            </a:r>
            <a:r>
              <a:rPr lang="en-US" sz="2000" b="1" dirty="0">
                <a:solidFill>
                  <a:srgbClr val="FF0000"/>
                </a:solidFill>
              </a:rPr>
              <a:t>individual may not practice, attempt to practice, or offer to practice naturopathic medicine </a:t>
            </a:r>
            <a:r>
              <a:rPr lang="en-US" sz="2000" b="1" dirty="0">
                <a:solidFill>
                  <a:srgbClr val="006600"/>
                </a:solidFill>
              </a:rPr>
              <a:t>in this State without a license.</a:t>
            </a:r>
          </a:p>
          <a:p>
            <a:pPr marL="0" indent="0">
              <a:buNone/>
            </a:pPr>
            <a:r>
              <a:rPr lang="en-US" sz="2000" b="1" dirty="0">
                <a:solidFill>
                  <a:srgbClr val="006600"/>
                </a:solidFill>
              </a:rPr>
              <a:t>(b)   An individual who violates this section is </a:t>
            </a:r>
            <a:r>
              <a:rPr lang="en-US" sz="2000" b="1" dirty="0">
                <a:solidFill>
                  <a:srgbClr val="FF0000"/>
                </a:solidFill>
              </a:rPr>
              <a:t>guilty of a felony and on conviction is subject to:</a:t>
            </a:r>
          </a:p>
          <a:p>
            <a:r>
              <a:rPr lang="en-US" sz="2000" b="1" dirty="0">
                <a:solidFill>
                  <a:srgbClr val="006600"/>
                </a:solidFill>
              </a:rPr>
              <a:t>(1)   A</a:t>
            </a:r>
            <a:r>
              <a:rPr lang="en-US" sz="2000" b="1" dirty="0">
                <a:solidFill>
                  <a:srgbClr val="FF0000"/>
                </a:solidFill>
              </a:rPr>
              <a:t> fine not exceeding $10,000 or imprisonment not exceeding 5 years or both; and</a:t>
            </a:r>
          </a:p>
          <a:p>
            <a:r>
              <a:rPr lang="en-US" sz="2000" b="1" dirty="0">
                <a:solidFill>
                  <a:srgbClr val="006600"/>
                </a:solidFill>
              </a:rPr>
              <a:t>(2)   A </a:t>
            </a:r>
            <a:r>
              <a:rPr lang="en-US" sz="2000" b="1" dirty="0">
                <a:solidFill>
                  <a:srgbClr val="FF0000"/>
                </a:solidFill>
              </a:rPr>
              <a:t>civil fine of no more than $50,000 to be levied by the Board.</a:t>
            </a:r>
          </a:p>
          <a:p>
            <a:pPr marL="0" indent="0" algn="r">
              <a:buNone/>
            </a:pPr>
            <a:r>
              <a:rPr lang="en-US" sz="2000" b="1" dirty="0">
                <a:solidFill>
                  <a:srgbClr val="006600"/>
                </a:solidFill>
              </a:rPr>
              <a:t>§14–5F–29</a:t>
            </a:r>
            <a:r>
              <a:rPr lang="en-US" b="1" dirty="0">
                <a:solidFill>
                  <a:srgbClr val="006600"/>
                </a:solidFill>
              </a:rPr>
              <a:t>  </a:t>
            </a:r>
          </a:p>
        </p:txBody>
      </p:sp>
    </p:spTree>
    <p:extLst>
      <p:ext uri="{BB962C8B-B14F-4D97-AF65-F5344CB8AC3E}">
        <p14:creationId xmlns:p14="http://schemas.microsoft.com/office/powerpoint/2010/main" val="287291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7201"/>
            <a:ext cx="6857999" cy="1371599"/>
          </a:xfrm>
          <a:solidFill>
            <a:schemeClr val="bg1"/>
          </a:solidFill>
        </p:spPr>
        <p:txBody>
          <a:bodyPr>
            <a:normAutofit/>
          </a:bodyPr>
          <a:lstStyle/>
          <a:p>
            <a:pPr algn="ctr"/>
            <a:r>
              <a:rPr lang="en-US" b="1" dirty="0">
                <a:solidFill>
                  <a:srgbClr val="FF0000"/>
                </a:solidFill>
                <a:effectLst>
                  <a:outerShdw blurRad="38100" dist="38100" dir="2700000" algn="tl">
                    <a:srgbClr val="000000">
                      <a:alpha val="43137"/>
                    </a:srgbClr>
                  </a:outerShdw>
                </a:effectLst>
              </a:rPr>
              <a:t>Maryland Law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Title Protection</a:t>
            </a:r>
          </a:p>
        </p:txBody>
      </p:sp>
      <p:sp>
        <p:nvSpPr>
          <p:cNvPr id="3" name="Content Placeholder 2"/>
          <p:cNvSpPr>
            <a:spLocks noGrp="1"/>
          </p:cNvSpPr>
          <p:nvPr>
            <p:ph idx="1"/>
          </p:nvPr>
        </p:nvSpPr>
        <p:spPr>
          <a:xfrm>
            <a:off x="609601" y="1981200"/>
            <a:ext cx="7315199" cy="4648200"/>
          </a:xfrm>
        </p:spPr>
        <p:txBody>
          <a:bodyPr>
            <a:normAutofit/>
          </a:bodyPr>
          <a:lstStyle/>
          <a:p>
            <a:pPr marL="0" indent="0">
              <a:buNone/>
            </a:pPr>
            <a:r>
              <a:rPr lang="en-US" b="1" dirty="0">
                <a:solidFill>
                  <a:srgbClr val="006600"/>
                </a:solidFill>
              </a:rPr>
              <a:t> (a)   Unless an individual is licensed to practice naturopathic medicine, the individual may not:</a:t>
            </a:r>
          </a:p>
          <a:p>
            <a:r>
              <a:rPr lang="en-US" b="1" dirty="0">
                <a:solidFill>
                  <a:srgbClr val="006600"/>
                </a:solidFill>
              </a:rPr>
              <a:t>(1)   Represent to the public by title, by description of services, methods, or procedures, or otherwise, that the individual is licensed by the Board to practice naturopathic medicine;</a:t>
            </a:r>
          </a:p>
          <a:p>
            <a:r>
              <a:rPr lang="en-US" b="1" dirty="0">
                <a:solidFill>
                  <a:srgbClr val="006600"/>
                </a:solidFill>
              </a:rPr>
              <a:t>(2)   Use the title “doctor of naturopathic medicine”, “doctor of naturopathy”, “naturopathic doctor”, or “</a:t>
            </a:r>
            <a:r>
              <a:rPr lang="en-US" b="1" dirty="0">
                <a:solidFill>
                  <a:srgbClr val="FF0000"/>
                </a:solidFill>
              </a:rPr>
              <a:t>naturopath”</a:t>
            </a:r>
            <a:r>
              <a:rPr lang="en-US" b="1" dirty="0">
                <a:solidFill>
                  <a:srgbClr val="006600"/>
                </a:solidFill>
              </a:rPr>
              <a:t>; or</a:t>
            </a:r>
          </a:p>
          <a:p>
            <a:r>
              <a:rPr lang="en-US" b="1" dirty="0">
                <a:solidFill>
                  <a:srgbClr val="006600"/>
                </a:solidFill>
              </a:rPr>
              <a:t>(3)   Use the initials “N.D.”, “ND”, “NMD”, or “N.M.D.” after the name of the individual.</a:t>
            </a:r>
          </a:p>
          <a:p>
            <a:pPr marL="0" indent="0">
              <a:buNone/>
            </a:pPr>
            <a:r>
              <a:rPr lang="en-US" b="1" dirty="0">
                <a:solidFill>
                  <a:srgbClr val="006600"/>
                </a:solidFill>
              </a:rPr>
              <a:t>(b)   An individual licensed to practice naturopathic medicine in the State may not use the title “physician”.</a:t>
            </a:r>
          </a:p>
          <a:p>
            <a:pPr marL="0" indent="0" algn="r">
              <a:buNone/>
            </a:pPr>
            <a:r>
              <a:rPr lang="en-US" b="1" dirty="0">
                <a:solidFill>
                  <a:srgbClr val="006600"/>
                </a:solidFill>
              </a:rPr>
              <a:t>§14–5F–30		 </a:t>
            </a:r>
            <a:endParaRPr lang="en-US" dirty="0"/>
          </a:p>
        </p:txBody>
      </p:sp>
    </p:spTree>
    <p:extLst>
      <p:ext uri="{BB962C8B-B14F-4D97-AF65-F5344CB8AC3E}">
        <p14:creationId xmlns:p14="http://schemas.microsoft.com/office/powerpoint/2010/main" val="12573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04800" y="381000"/>
            <a:ext cx="7543800" cy="1981200"/>
          </a:xfrm>
        </p:spPr>
        <p:txBody>
          <a:bodyPr>
            <a:normAutofit fontScale="90000"/>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Kansas Law</a:t>
            </a:r>
            <a:br>
              <a:rPr lang="en-US" sz="4800" b="1" dirty="0">
                <a:solidFill>
                  <a:srgbClr val="FF0000"/>
                </a:solidFill>
                <a:effectLst>
                  <a:outerShdw blurRad="38100" dist="38100" dir="2700000" algn="tl">
                    <a:srgbClr val="000000"/>
                  </a:outerShdw>
                </a:effectLst>
                <a:cs typeface="Times New Roman" pitchFamily="18" charset="0"/>
              </a:rPr>
            </a:br>
            <a:r>
              <a:rPr lang="en-US" sz="4400" b="1" dirty="0">
                <a:solidFill>
                  <a:srgbClr val="FF0000"/>
                </a:solidFill>
                <a:effectLst>
                  <a:outerShdw blurRad="38100" dist="38100" dir="2700000" algn="tl">
                    <a:srgbClr val="000000"/>
                  </a:outerShdw>
                </a:effectLst>
                <a:cs typeface="Times New Roman" pitchFamily="18" charset="0"/>
              </a:rPr>
              <a:t>Healing Arts 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743428" name="Rectangle 4"/>
          <p:cNvSpPr>
            <a:spLocks noChangeArrowheads="1"/>
          </p:cNvSpPr>
          <p:nvPr/>
        </p:nvSpPr>
        <p:spPr bwMode="auto">
          <a:xfrm>
            <a:off x="381000" y="2618125"/>
            <a:ext cx="7467600" cy="3785652"/>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000" b="1" dirty="0">
                <a:solidFill>
                  <a:srgbClr val="006600"/>
                </a:solidFill>
              </a:rPr>
              <a:t>Purpose. </a:t>
            </a:r>
            <a:r>
              <a:rPr lang="en-US" sz="2000" b="1" dirty="0">
                <a:solidFill>
                  <a:srgbClr val="FF2929"/>
                </a:solidFill>
              </a:rPr>
              <a:t>Recognizing that the practice of the healing arts is a privilege granted by legislative authority and is not a natural right of individuals,</a:t>
            </a:r>
            <a:r>
              <a:rPr lang="en-US" sz="2000" b="1" dirty="0">
                <a:solidFill>
                  <a:srgbClr val="000099"/>
                </a:solidFill>
              </a:rPr>
              <a:t> </a:t>
            </a:r>
            <a:r>
              <a:rPr lang="en-US" sz="2000" b="1" dirty="0">
                <a:solidFill>
                  <a:srgbClr val="006600"/>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p>
          <a:p>
            <a:pPr algn="r" fontAlgn="base">
              <a:spcBef>
                <a:spcPct val="0"/>
              </a:spcBef>
              <a:spcAft>
                <a:spcPct val="0"/>
              </a:spcAft>
              <a:defRPr/>
            </a:pPr>
            <a:r>
              <a:rPr lang="en-US" b="1" dirty="0">
                <a:solidFill>
                  <a:srgbClr val="006600"/>
                </a:solidFill>
              </a:rPr>
              <a:t>Kan. Stat. Ann. § 65-2801 (1957)</a:t>
            </a:r>
          </a:p>
        </p:txBody>
      </p:sp>
    </p:spTree>
    <p:extLst>
      <p:ext uri="{BB962C8B-B14F-4D97-AF65-F5344CB8AC3E}">
        <p14:creationId xmlns:p14="http://schemas.microsoft.com/office/powerpoint/2010/main" val="265414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7543800" cy="1550990"/>
          </a:xfrm>
        </p:spPr>
        <p:txBody>
          <a:bodyPr>
            <a:normAutofit/>
          </a:bodyPr>
          <a:lstStyle/>
          <a:p>
            <a:pPr algn="ctr"/>
            <a:r>
              <a:rPr lang="en-US" b="1" dirty="0">
                <a:solidFill>
                  <a:srgbClr val="FF0000"/>
                </a:solidFill>
              </a:rPr>
              <a:t>Georgia Law </a:t>
            </a:r>
            <a:br>
              <a:rPr lang="en-US" b="1" dirty="0">
                <a:solidFill>
                  <a:srgbClr val="FF0000"/>
                </a:solidFill>
              </a:rPr>
            </a:br>
            <a:r>
              <a:rPr lang="en-US" b="1" dirty="0">
                <a:solidFill>
                  <a:srgbClr val="FF0000"/>
                </a:solidFill>
              </a:rPr>
              <a:t>Definition Practice of Medicine</a:t>
            </a:r>
          </a:p>
        </p:txBody>
      </p:sp>
      <p:sp>
        <p:nvSpPr>
          <p:cNvPr id="3" name="Content Placeholder 2"/>
          <p:cNvSpPr>
            <a:spLocks noGrp="1"/>
          </p:cNvSpPr>
          <p:nvPr>
            <p:ph idx="1"/>
          </p:nvPr>
        </p:nvSpPr>
        <p:spPr>
          <a:xfrm>
            <a:off x="609598" y="2160590"/>
            <a:ext cx="7010401" cy="3880773"/>
          </a:xfrm>
        </p:spPr>
        <p:txBody>
          <a:bodyPr>
            <a:normAutofit/>
          </a:bodyPr>
          <a:lstStyle/>
          <a:p>
            <a:pPr marL="0" indent="0">
              <a:buNone/>
            </a:pPr>
            <a:r>
              <a:rPr lang="en-US" sz="2800" i="1" dirty="0">
                <a:solidFill>
                  <a:srgbClr val="006600"/>
                </a:solidFill>
              </a:rPr>
              <a:t>“…the diagnosis or treatment of disease, defects, or injuries of human beings; or </a:t>
            </a:r>
            <a:r>
              <a:rPr lang="en-US" sz="2800" b="1" i="1" dirty="0">
                <a:solidFill>
                  <a:srgbClr val="006600"/>
                </a:solidFill>
              </a:rPr>
              <a:t>the suggestion, recommendation</a:t>
            </a:r>
            <a:r>
              <a:rPr lang="en-US" sz="2800" i="1" dirty="0">
                <a:solidFill>
                  <a:srgbClr val="006600"/>
                </a:solidFill>
              </a:rPr>
              <a:t>, or prescribing </a:t>
            </a:r>
            <a:r>
              <a:rPr lang="en-US" sz="2800" b="1" i="1" dirty="0">
                <a:solidFill>
                  <a:srgbClr val="006600"/>
                </a:solidFill>
              </a:rPr>
              <a:t>of any form </a:t>
            </a:r>
            <a:r>
              <a:rPr lang="en-US" sz="2800" i="1" dirty="0">
                <a:solidFill>
                  <a:srgbClr val="006600"/>
                </a:solidFill>
              </a:rPr>
              <a:t>of treatment for the intended palliation, relief, or cure of any physical, mental, or functional ailment or defect of any person”</a:t>
            </a:r>
          </a:p>
          <a:p>
            <a:pPr marL="0" indent="0" algn="r">
              <a:buNone/>
            </a:pPr>
            <a:r>
              <a:rPr lang="en-US" dirty="0">
                <a:solidFill>
                  <a:srgbClr val="006600"/>
                </a:solidFill>
              </a:rPr>
              <a:t>GA Stat. § 43-34-21</a:t>
            </a:r>
          </a:p>
        </p:txBody>
      </p:sp>
    </p:spTree>
    <p:extLst>
      <p:ext uri="{BB962C8B-B14F-4D97-AF65-F5344CB8AC3E}">
        <p14:creationId xmlns:p14="http://schemas.microsoft.com/office/powerpoint/2010/main" val="411623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609600"/>
            <a:ext cx="7086600" cy="1447800"/>
          </a:xfrm>
        </p:spPr>
        <p:txBody>
          <a:bodyPr>
            <a:normAutofit/>
          </a:bodyPr>
          <a:lstStyle/>
          <a:p>
            <a:pPr algn="ctr"/>
            <a:r>
              <a:rPr lang="en-US" b="1" dirty="0">
                <a:solidFill>
                  <a:srgbClr val="FF0000"/>
                </a:solidFill>
              </a:rPr>
              <a:t>Alabama Law </a:t>
            </a:r>
            <a:br>
              <a:rPr lang="en-US" b="1" dirty="0">
                <a:solidFill>
                  <a:srgbClr val="FF0000"/>
                </a:solidFill>
              </a:rPr>
            </a:br>
            <a:r>
              <a:rPr lang="en-US" b="1" dirty="0">
                <a:solidFill>
                  <a:srgbClr val="FF0000"/>
                </a:solidFill>
              </a:rPr>
              <a:t>Definition Practice of Medicine</a:t>
            </a:r>
          </a:p>
        </p:txBody>
      </p:sp>
      <p:sp>
        <p:nvSpPr>
          <p:cNvPr id="3" name="Content Placeholder 2"/>
          <p:cNvSpPr>
            <a:spLocks noGrp="1"/>
          </p:cNvSpPr>
          <p:nvPr>
            <p:ph idx="1"/>
          </p:nvPr>
        </p:nvSpPr>
        <p:spPr>
          <a:xfrm>
            <a:off x="609598" y="2160590"/>
            <a:ext cx="7086601" cy="3880773"/>
          </a:xfrm>
        </p:spPr>
        <p:txBody>
          <a:bodyPr/>
          <a:lstStyle/>
          <a:p>
            <a:pPr marL="0" indent="0">
              <a:buNone/>
            </a:pPr>
            <a:r>
              <a:rPr lang="en-US" sz="2800" dirty="0">
                <a:solidFill>
                  <a:srgbClr val="006600"/>
                </a:solidFill>
              </a:rPr>
              <a:t>“</a:t>
            </a:r>
            <a:r>
              <a:rPr lang="en-US" sz="2800" i="1" dirty="0">
                <a:solidFill>
                  <a:srgbClr val="006600"/>
                </a:solidFill>
              </a:rPr>
              <a:t>To diagnose, </a:t>
            </a:r>
            <a:r>
              <a:rPr lang="en-US" sz="2800" b="1" i="1" dirty="0">
                <a:solidFill>
                  <a:srgbClr val="006600"/>
                </a:solidFill>
              </a:rPr>
              <a:t>treat, correct, advise</a:t>
            </a:r>
            <a:r>
              <a:rPr lang="en-US" sz="2800" i="1" dirty="0">
                <a:solidFill>
                  <a:srgbClr val="006600"/>
                </a:solidFill>
              </a:rPr>
              <a:t>, or prescribe for </a:t>
            </a:r>
            <a:r>
              <a:rPr lang="en-US" sz="2800" b="1" i="1" dirty="0">
                <a:solidFill>
                  <a:srgbClr val="006600"/>
                </a:solidFill>
              </a:rPr>
              <a:t>any human disease, ailment, injury, infirmity, deformity, pain, or other condition</a:t>
            </a:r>
            <a:r>
              <a:rPr lang="en-US" sz="2800" i="1" dirty="0">
                <a:solidFill>
                  <a:srgbClr val="006600"/>
                </a:solidFill>
              </a:rPr>
              <a:t>, physical or mental, real or imaginary, </a:t>
            </a:r>
            <a:r>
              <a:rPr lang="en-US" sz="2800" b="1" i="1" dirty="0">
                <a:solidFill>
                  <a:srgbClr val="006600"/>
                </a:solidFill>
              </a:rPr>
              <a:t>by any means </a:t>
            </a:r>
            <a:r>
              <a:rPr lang="en-US" sz="2800" i="1" dirty="0">
                <a:solidFill>
                  <a:srgbClr val="006600"/>
                </a:solidFill>
              </a:rPr>
              <a:t>or instrumentality;”</a:t>
            </a:r>
          </a:p>
          <a:p>
            <a:pPr marL="0" indent="0" algn="r">
              <a:buNone/>
            </a:pPr>
            <a:r>
              <a:rPr lang="en-US" b="1" dirty="0">
                <a:solidFill>
                  <a:srgbClr val="006600"/>
                </a:solidFill>
              </a:rPr>
              <a:t>Section 34-24-50</a:t>
            </a:r>
            <a:endParaRPr lang="en-US" dirty="0">
              <a:solidFill>
                <a:srgbClr val="006600"/>
              </a:solidFill>
            </a:endParaRPr>
          </a:p>
          <a:p>
            <a:pPr marL="0" indent="0">
              <a:buNone/>
            </a:pPr>
            <a:endParaRPr lang="en-US" dirty="0"/>
          </a:p>
        </p:txBody>
      </p:sp>
    </p:spTree>
    <p:extLst>
      <p:ext uri="{BB962C8B-B14F-4D97-AF65-F5344CB8AC3E}">
        <p14:creationId xmlns:p14="http://schemas.microsoft.com/office/powerpoint/2010/main" val="3754675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304800" y="228600"/>
            <a:ext cx="7010400" cy="762000"/>
          </a:xfrm>
        </p:spPr>
        <p:txBody>
          <a:bodyPr>
            <a:normAutofit/>
          </a:bodyPr>
          <a:lstStyle/>
          <a:p>
            <a:pPr algn="ctr">
              <a:defRPr/>
            </a:pPr>
            <a:r>
              <a:rPr lang="en-US" b="1" dirty="0">
                <a:solidFill>
                  <a:srgbClr val="FF0000"/>
                </a:solidFill>
                <a:effectLst>
                  <a:outerShdw blurRad="38100" dist="38100" dir="2700000" algn="tl">
                    <a:srgbClr val="000000"/>
                  </a:outerShdw>
                </a:effectLst>
              </a:rPr>
              <a:t>New Mexico’s Exemption Law</a:t>
            </a:r>
            <a:endParaRPr lang="en-US" sz="3200" u="sng" dirty="0"/>
          </a:p>
        </p:txBody>
      </p:sp>
      <p:sp>
        <p:nvSpPr>
          <p:cNvPr id="107523" name="Rectangle 3"/>
          <p:cNvSpPr>
            <a:spLocks noGrp="1" noChangeArrowheads="1"/>
          </p:cNvSpPr>
          <p:nvPr>
            <p:ph idx="1"/>
          </p:nvPr>
        </p:nvSpPr>
        <p:spPr>
          <a:xfrm>
            <a:off x="152400" y="838200"/>
            <a:ext cx="7772400" cy="5791200"/>
          </a:xfrm>
        </p:spPr>
        <p:txBody>
          <a:bodyPr>
            <a:noAutofit/>
          </a:bodyPr>
          <a:lstStyle/>
          <a:p>
            <a:pPr marL="0" indent="0" eaLnBrk="1" hangingPunct="1">
              <a:lnSpc>
                <a:spcPct val="140000"/>
              </a:lnSpc>
              <a:buNone/>
            </a:pPr>
            <a:r>
              <a:rPr lang="en-US" b="1" dirty="0">
                <a:solidFill>
                  <a:srgbClr val="006600"/>
                </a:solidFill>
                <a:latin typeface="Arial" panose="020B0604020202020204" pitchFamily="34" charset="0"/>
                <a:ea typeface="Calibri" pitchFamily="34" charset="0"/>
                <a:cs typeface="Arial" panose="020B0604020202020204" pitchFamily="34" charset="0"/>
              </a:rPr>
              <a:t>"complementary &amp; alternative health care service" means the broad domain of complementary &amp; alternative healing methods &amp; treatments including: (1) anthroposophy; (2) aromatherapy; (3) </a:t>
            </a:r>
            <a:r>
              <a:rPr lang="en-US" b="1" dirty="0" err="1">
                <a:solidFill>
                  <a:srgbClr val="006600"/>
                </a:solidFill>
                <a:latin typeface="Arial" panose="020B0604020202020204" pitchFamily="34" charset="0"/>
                <a:ea typeface="Calibri" pitchFamily="34" charset="0"/>
                <a:cs typeface="Arial" panose="020B0604020202020204" pitchFamily="34" charset="0"/>
              </a:rPr>
              <a:t>ayurveda</a:t>
            </a:r>
            <a:r>
              <a:rPr lang="en-US" b="1" dirty="0">
                <a:solidFill>
                  <a:srgbClr val="006600"/>
                </a:solidFill>
                <a:latin typeface="Arial" panose="020B0604020202020204" pitchFamily="34" charset="0"/>
                <a:ea typeface="Calibri" pitchFamily="34" charset="0"/>
                <a:cs typeface="Arial" panose="020B0604020202020204" pitchFamily="34" charset="0"/>
              </a:rPr>
              <a:t>; (4) culturally traditional healing practices, including practices by a curandera, sobadora, partera, </a:t>
            </a:r>
            <a:r>
              <a:rPr lang="en-US" b="1" dirty="0" err="1">
                <a:solidFill>
                  <a:srgbClr val="006600"/>
                </a:solidFill>
                <a:latin typeface="Arial" panose="020B0604020202020204" pitchFamily="34" charset="0"/>
                <a:ea typeface="Calibri" pitchFamily="34" charset="0"/>
                <a:cs typeface="Arial" panose="020B0604020202020204" pitchFamily="34" charset="0"/>
              </a:rPr>
              <a:t>medica</a:t>
            </a:r>
            <a:r>
              <a:rPr lang="en-US" b="1" dirty="0">
                <a:solidFill>
                  <a:srgbClr val="006600"/>
                </a:solidFill>
                <a:latin typeface="Arial" panose="020B0604020202020204" pitchFamily="34" charset="0"/>
                <a:ea typeface="Calibri" pitchFamily="34" charset="0"/>
                <a:cs typeface="Arial" panose="020B0604020202020204" pitchFamily="34" charset="0"/>
              </a:rPr>
              <a:t> &amp; arbolaira, &amp; healing traditions, including plant medicines &amp; foods, prayer, ceremony &amp; song; (5) detoxification practices &amp; therapies; (6)     energetic healing;  (7) folk practices; (8) Gerson therapy &amp; colostrum therapy;  (9) healing practices utilizing food, dietary supplements, nutrients &amp; the physical forces of heat, cold, water, touch &amp; light;  (10) healing touch; (11) herbology or herbalism; (12) homeopathy; (13) meditation; (14) mind-body healing practices; (15) naturopathy; (16) nondiagnostic iridology; (17) noninvasive instrumentalities; (18)     polarity therapy; &amp; (19) holistic kinesiology &amp; other muscle testing techniques.”									</a:t>
            </a:r>
            <a:r>
              <a:rPr lang="en-US" b="1" dirty="0">
                <a:solidFill>
                  <a:srgbClr val="006600"/>
                </a:solidFill>
                <a:latin typeface="Arial" panose="020B0604020202020204" pitchFamily="34" charset="0"/>
                <a:cs typeface="Arial" panose="020B0604020202020204" pitchFamily="34" charset="0"/>
              </a:rPr>
              <a:t>61-35-2</a:t>
            </a:r>
            <a:r>
              <a:rPr lang="en-US" b="1" dirty="0">
                <a:solidFill>
                  <a:srgbClr val="006600"/>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n-US" b="1" dirty="0">
              <a:solidFill>
                <a:srgbClr val="006600"/>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12650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 y="990600"/>
            <a:ext cx="7924800" cy="1219200"/>
          </a:xfrm>
        </p:spPr>
        <p:txBody>
          <a:bodyPr>
            <a:normAutofit fontScale="90000"/>
          </a:bodyPr>
          <a:lstStyle/>
          <a:p>
            <a:pPr marL="342900" lvl="0" indent="-342900" algn="ctr">
              <a:spcBef>
                <a:spcPts val="1000"/>
              </a:spcBef>
              <a:buClr>
                <a:srgbClr val="90C226"/>
              </a:buClr>
              <a:buSzPct val="80000"/>
              <a:defRPr/>
            </a:pPr>
            <a:r>
              <a:rPr lang="en-US" sz="5400" b="1" dirty="0">
                <a:solidFill>
                  <a:srgbClr val="006600"/>
                </a:solidFill>
                <a:latin typeface="+mn-lt"/>
              </a:rPr>
              <a:t>U.S. Laws and Regulations</a:t>
            </a:r>
            <a:br>
              <a:rPr lang="en-US" sz="5400" b="1" dirty="0">
                <a:solidFill>
                  <a:srgbClr val="006600"/>
                </a:solidFill>
                <a:latin typeface="+mn-lt"/>
              </a:rPr>
            </a:br>
            <a:r>
              <a:rPr lang="en-US" sz="2000" b="1" dirty="0">
                <a:solidFill>
                  <a:srgbClr val="006600"/>
                </a:solidFill>
                <a:ea typeface="+mn-ea"/>
                <a:cs typeface="Arial" panose="020B0604020202020204" pitchFamily="34" charset="0"/>
              </a:rPr>
              <a:t>Of the People, By the People and For the People</a:t>
            </a:r>
            <a:br>
              <a:rPr lang="en-US" sz="2000" b="1" dirty="0">
                <a:solidFill>
                  <a:srgbClr val="006600"/>
                </a:solidFill>
                <a:effectLst>
                  <a:outerShdw blurRad="38100" dist="38100" dir="2700000" algn="tl">
                    <a:srgbClr val="C0C0C0"/>
                  </a:outerShdw>
                </a:effectLst>
                <a:ea typeface="+mn-ea"/>
                <a:cs typeface="Arial" panose="020B0604020202020204" pitchFamily="34" charset="0"/>
              </a:rPr>
            </a:br>
            <a:br>
              <a:rPr lang="en-US" sz="5400" b="1" dirty="0">
                <a:solidFill>
                  <a:srgbClr val="006600"/>
                </a:solidFill>
                <a:latin typeface="+mn-lt"/>
              </a:rPr>
            </a:br>
            <a:endParaRPr lang="en-US" b="1" dirty="0">
              <a:solidFill>
                <a:srgbClr val="006600"/>
              </a:solidFill>
              <a:latin typeface="+mn-lt"/>
            </a:endParaRPr>
          </a:p>
        </p:txBody>
      </p:sp>
      <p:sp>
        <p:nvSpPr>
          <p:cNvPr id="71683" name="Rectangle 3"/>
          <p:cNvSpPr>
            <a:spLocks noGrp="1" noChangeArrowheads="1"/>
          </p:cNvSpPr>
          <p:nvPr>
            <p:ph idx="1"/>
          </p:nvPr>
        </p:nvSpPr>
        <p:spPr>
          <a:xfrm>
            <a:off x="685800" y="2590800"/>
            <a:ext cx="7010400" cy="3581400"/>
          </a:xfrm>
        </p:spPr>
        <p:txBody>
          <a:bodyPr>
            <a:normAutofit/>
          </a:bodyPr>
          <a:lstStyle/>
          <a:p>
            <a:pPr algn="ctr" eaLnBrk="1" hangingPunct="1">
              <a:buFontTx/>
              <a:buNone/>
              <a:defRPr/>
            </a:pPr>
            <a:r>
              <a:rPr lang="en-US" sz="3600" b="1" i="1" dirty="0">
                <a:solidFill>
                  <a:srgbClr val="FF0000"/>
                </a:solidFill>
                <a:effectLst>
                  <a:outerShdw blurRad="38100" dist="38100" dir="2700000" algn="tl">
                    <a:srgbClr val="C0C0C0"/>
                  </a:outerShdw>
                </a:effectLst>
              </a:rPr>
              <a:t>The Voice of Freedom</a:t>
            </a:r>
          </a:p>
          <a:p>
            <a:pPr algn="ctr" eaLnBrk="1" hangingPunct="1">
              <a:buFontTx/>
              <a:buNone/>
              <a:defRPr/>
            </a:pPr>
            <a:endParaRPr lang="en-US" sz="3600" b="1" i="1" dirty="0">
              <a:solidFill>
                <a:srgbClr val="FF0000"/>
              </a:solidFill>
              <a:effectLst>
                <a:outerShdw blurRad="38100" dist="38100" dir="2700000" algn="tl">
                  <a:srgbClr val="C0C0C0"/>
                </a:outerShdw>
              </a:effectLst>
            </a:endParaRPr>
          </a:p>
          <a:p>
            <a:pPr algn="ctr" eaLnBrk="1" hangingPunct="1">
              <a:buFontTx/>
              <a:buNone/>
              <a:defRPr/>
            </a:pPr>
            <a:r>
              <a:rPr lang="en-US" sz="3600" b="1" i="1" dirty="0">
                <a:solidFill>
                  <a:srgbClr val="FF0000"/>
                </a:solidFill>
                <a:effectLst>
                  <a:outerShdw blurRad="38100" dist="38100" dir="2700000" algn="tl">
                    <a:srgbClr val="C0C0C0"/>
                  </a:outerShdw>
                </a:effectLst>
              </a:rPr>
              <a:t>Making and Changing laws</a:t>
            </a:r>
          </a:p>
          <a:p>
            <a:pPr algn="ctr" eaLnBrk="1" hangingPunct="1">
              <a:buFontTx/>
              <a:buNone/>
              <a:defRPr/>
            </a:pPr>
            <a:endParaRPr lang="en-US" sz="3600" b="1" i="1" dirty="0">
              <a:solidFill>
                <a:srgbClr val="FF0000"/>
              </a:solidFill>
              <a:effectLst>
                <a:outerShdw blurRad="38100" dist="38100" dir="2700000" algn="tl">
                  <a:srgbClr val="C0C0C0"/>
                </a:outerShdw>
              </a:effectLst>
            </a:endParaRPr>
          </a:p>
          <a:p>
            <a:pPr algn="ctr" eaLnBrk="1" hangingPunct="1">
              <a:buFontTx/>
              <a:buNone/>
              <a:defRPr/>
            </a:pPr>
            <a:r>
              <a:rPr lang="en-US" sz="3600" b="1" i="1" dirty="0">
                <a:solidFill>
                  <a:srgbClr val="FF0000"/>
                </a:solidFill>
                <a:effectLst>
                  <a:outerShdw blurRad="38100" dist="38100" dir="2700000" algn="tl">
                    <a:srgbClr val="C0C0C0"/>
                  </a:outerShdw>
                </a:effectLst>
              </a:rPr>
              <a:t>Words Matter</a:t>
            </a:r>
          </a:p>
          <a:p>
            <a:pPr algn="ctr" eaLnBrk="1" hangingPunct="1">
              <a:buFontTx/>
              <a:buNone/>
              <a:defRPr/>
            </a:pPr>
            <a:endParaRPr lang="en-US" sz="3600" b="1" i="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7384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B6FB-EB4D-4212-9BCE-AB74D02CFCFF}"/>
              </a:ext>
            </a:extLst>
          </p:cNvPr>
          <p:cNvSpPr>
            <a:spLocks noGrp="1"/>
          </p:cNvSpPr>
          <p:nvPr>
            <p:ph type="title"/>
          </p:nvPr>
        </p:nvSpPr>
        <p:spPr>
          <a:xfrm>
            <a:off x="381001" y="609600"/>
            <a:ext cx="7010400" cy="1219200"/>
          </a:xfrm>
        </p:spPr>
        <p:txBody>
          <a:bodyPr>
            <a:normAutofit/>
          </a:bodyPr>
          <a:lstStyle/>
          <a:p>
            <a:pPr algn="ctr"/>
            <a:r>
              <a:rPr lang="en-US" b="1" dirty="0">
                <a:solidFill>
                  <a:srgbClr val="FF0000"/>
                </a:solidFill>
                <a:effectLst>
                  <a:outerShdw blurRad="38100" dist="38100" dir="2700000" algn="tl">
                    <a:srgbClr val="000000"/>
                  </a:outerShdw>
                </a:effectLst>
              </a:rPr>
              <a:t>Nevada’s Exemption Law </a:t>
            </a:r>
            <a:br>
              <a:rPr lang="en-US" b="1" dirty="0">
                <a:solidFill>
                  <a:srgbClr val="FF0000"/>
                </a:solidFill>
                <a:effectLst>
                  <a:outerShdw blurRad="38100" dist="38100" dir="2700000" algn="tl">
                    <a:srgbClr val="000000"/>
                  </a:outerShdw>
                </a:effectLst>
              </a:rPr>
            </a:br>
            <a:r>
              <a:rPr lang="en-US" b="1" dirty="0">
                <a:solidFill>
                  <a:srgbClr val="FF0000"/>
                </a:solidFill>
                <a:effectLst>
                  <a:outerShdw blurRad="38100" dist="38100" dir="2700000" algn="tl">
                    <a:srgbClr val="000000"/>
                  </a:outerShdw>
                </a:effectLst>
              </a:rPr>
              <a:t>for “Wellness Services”</a:t>
            </a:r>
            <a:endParaRPr lang="en-US" dirty="0"/>
          </a:p>
        </p:txBody>
      </p:sp>
      <p:sp>
        <p:nvSpPr>
          <p:cNvPr id="3" name="Content Placeholder 2">
            <a:extLst>
              <a:ext uri="{FF2B5EF4-FFF2-40B4-BE49-F238E27FC236}">
                <a16:creationId xmlns:a16="http://schemas.microsoft.com/office/drawing/2014/main" id="{6856F654-4FE4-4BBB-A9E2-146C9EA71666}"/>
              </a:ext>
            </a:extLst>
          </p:cNvPr>
          <p:cNvSpPr>
            <a:spLocks noGrp="1"/>
          </p:cNvSpPr>
          <p:nvPr>
            <p:ph idx="1"/>
          </p:nvPr>
        </p:nvSpPr>
        <p:spPr>
          <a:xfrm>
            <a:off x="609598" y="1930400"/>
            <a:ext cx="7010401" cy="4546600"/>
          </a:xfrm>
        </p:spPr>
        <p:txBody>
          <a:bodyPr>
            <a:normAutofit/>
          </a:bodyPr>
          <a:lstStyle/>
          <a:p>
            <a:pPr marL="0" indent="0">
              <a:buNone/>
            </a:pPr>
            <a:r>
              <a:rPr lang="en-US" sz="2400" b="1" dirty="0">
                <a:solidFill>
                  <a:srgbClr val="006600"/>
                </a:solidFill>
                <a:latin typeface="Trebuchet MS" panose="020B0603020202020204" pitchFamily="34" charset="0"/>
                <a:ea typeface="Calibri" pitchFamily="34" charset="0"/>
                <a:cs typeface="Times New Roman" pitchFamily="18" charset="0"/>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a:t>
            </a:r>
            <a:r>
              <a:rPr lang="en-US" sz="2400" b="1" dirty="0" err="1">
                <a:solidFill>
                  <a:srgbClr val="006600"/>
                </a:solidFill>
                <a:latin typeface="Trebuchet MS" panose="020B0603020202020204" pitchFamily="34" charset="0"/>
                <a:ea typeface="Calibri" pitchFamily="34" charset="0"/>
                <a:cs typeface="Times New Roman" pitchFamily="18" charset="0"/>
              </a:rPr>
              <a:t>i</a:t>
            </a:r>
            <a:r>
              <a:rPr lang="en-US" sz="2400" b="1" dirty="0">
                <a:solidFill>
                  <a:srgbClr val="006600"/>
                </a:solidFill>
                <a:latin typeface="Trebuchet MS" panose="020B0603020202020204" pitchFamily="34" charset="0"/>
                <a:ea typeface="Calibri" pitchFamily="34" charset="0"/>
                <a:cs typeface="Times New Roman" pitchFamily="18" charset="0"/>
              </a:rPr>
              <a:t>) Herbology and herbalism.  (j) Reflexology and Reiki.  (k) Mind-body healing practices.  (l) Nondiagnostic iridology.  (m) Noninvasive instrumentalities.  (n) Holistic kinesiology. </a:t>
            </a:r>
          </a:p>
          <a:p>
            <a:pPr marL="0" indent="0">
              <a:buNone/>
            </a:pPr>
            <a:endParaRPr lang="en-US" dirty="0"/>
          </a:p>
        </p:txBody>
      </p:sp>
    </p:spTree>
    <p:extLst>
      <p:ext uri="{BB962C8B-B14F-4D97-AF65-F5344CB8AC3E}">
        <p14:creationId xmlns:p14="http://schemas.microsoft.com/office/powerpoint/2010/main" val="221676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CB99-508E-434F-9BF1-0DD3A10E4A60}"/>
              </a:ext>
            </a:extLst>
          </p:cNvPr>
          <p:cNvSpPr>
            <a:spLocks noGrp="1"/>
          </p:cNvSpPr>
          <p:nvPr>
            <p:ph type="title"/>
          </p:nvPr>
        </p:nvSpPr>
        <p:spPr/>
        <p:txBody>
          <a:bodyPr/>
          <a:lstStyle/>
          <a:p>
            <a:pPr algn="ctr"/>
            <a:r>
              <a:rPr lang="en-US" b="1" dirty="0">
                <a:solidFill>
                  <a:srgbClr val="FF0000"/>
                </a:solidFill>
              </a:rPr>
              <a:t>Nevada Collaboration with Contract Lobbyist</a:t>
            </a:r>
            <a:endParaRPr lang="en-US" dirty="0"/>
          </a:p>
        </p:txBody>
      </p:sp>
      <p:pic>
        <p:nvPicPr>
          <p:cNvPr id="5" name="Content Placeholder 4">
            <a:extLst>
              <a:ext uri="{FF2B5EF4-FFF2-40B4-BE49-F238E27FC236}">
                <a16:creationId xmlns:a16="http://schemas.microsoft.com/office/drawing/2014/main" id="{411F2AA2-36FF-42F1-BE4C-8E1735C0C5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0704" y="2209800"/>
            <a:ext cx="5968033" cy="3295680"/>
          </a:xfrm>
          <a:prstGeom prst="rect">
            <a:avLst/>
          </a:prstGeom>
        </p:spPr>
      </p:pic>
    </p:spTree>
    <p:extLst>
      <p:ext uri="{BB962C8B-B14F-4D97-AF65-F5344CB8AC3E}">
        <p14:creationId xmlns:p14="http://schemas.microsoft.com/office/powerpoint/2010/main" val="404726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0" y="457200"/>
            <a:ext cx="7620000" cy="1752600"/>
          </a:xfrm>
          <a:noFill/>
        </p:spPr>
        <p:txBody>
          <a:bodyPr>
            <a:normAutofit/>
          </a:bodyPr>
          <a:lstStyle/>
          <a:p>
            <a:pPr algn="ctr" eaLnBrk="1" hangingPunct="1">
              <a:defRPr/>
            </a:pPr>
            <a:r>
              <a:rPr lang="en-US" sz="4000" b="1" dirty="0">
                <a:solidFill>
                  <a:srgbClr val="006600"/>
                </a:solidFill>
                <a:latin typeface="+mn-lt"/>
              </a:rPr>
              <a:t>2019 Safe Harbor </a:t>
            </a:r>
            <a:br>
              <a:rPr lang="en-US" sz="4000" b="1" dirty="0">
                <a:solidFill>
                  <a:srgbClr val="006600"/>
                </a:solidFill>
                <a:latin typeface="+mn-lt"/>
              </a:rPr>
            </a:br>
            <a:r>
              <a:rPr lang="en-US" sz="4000" b="1" dirty="0">
                <a:solidFill>
                  <a:srgbClr val="006600"/>
                </a:solidFill>
                <a:latin typeface="+mn-lt"/>
              </a:rPr>
              <a:t>Practitioner Exemption States!</a:t>
            </a:r>
          </a:p>
        </p:txBody>
      </p:sp>
      <p:sp>
        <p:nvSpPr>
          <p:cNvPr id="1295363" name="Rectangle 3"/>
          <p:cNvSpPr>
            <a:spLocks noGrp="1" noChangeArrowheads="1"/>
          </p:cNvSpPr>
          <p:nvPr>
            <p:ph idx="1"/>
          </p:nvPr>
        </p:nvSpPr>
        <p:spPr>
          <a:xfrm>
            <a:off x="419100" y="1981200"/>
            <a:ext cx="6972300" cy="3581400"/>
          </a:xfrm>
          <a:solidFill>
            <a:srgbClr val="FF0000"/>
          </a:solidFill>
        </p:spPr>
        <p:txBody>
          <a:bodyPr numCol="2">
            <a:normAutofit fontScale="700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rgbClr val="FFFF00"/>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California</a:t>
            </a:r>
          </a:p>
          <a:p>
            <a:pPr algn="ctr">
              <a:lnSpc>
                <a:spcPct val="90000"/>
              </a:lnSpc>
              <a:buNone/>
              <a:defRPr/>
            </a:pPr>
            <a:r>
              <a:rPr lang="en-US" sz="4000" b="1" dirty="0">
                <a:solidFill>
                  <a:srgbClr val="FFFF00"/>
                </a:solidFill>
                <a:effectLst>
                  <a:outerShdw blurRad="38100" dist="38100" dir="2700000" algn="tl">
                    <a:srgbClr val="000000"/>
                  </a:outerShdw>
                </a:effectLst>
              </a:rPr>
              <a:t>Louisiana</a:t>
            </a:r>
          </a:p>
          <a:p>
            <a:pPr algn="ctr" eaLnBrk="1" hangingPunct="1">
              <a:lnSpc>
                <a:spcPct val="90000"/>
              </a:lnSpc>
              <a:buFontTx/>
              <a:buNone/>
              <a:defRPr/>
            </a:pPr>
            <a:endParaRPr lang="en-US" sz="4000" b="1" dirty="0">
              <a:solidFill>
                <a:srgbClr val="FFFF00"/>
              </a:solidFill>
              <a:effectLst>
                <a:outerShdw blurRad="38100" dist="38100" dir="2700000" algn="tl">
                  <a:srgbClr val="000000"/>
                </a:outerShdw>
              </a:effectLst>
            </a:endParaRPr>
          </a:p>
          <a:p>
            <a:pPr algn="ctr" eaLnBrk="1" hangingPunct="1">
              <a:lnSpc>
                <a:spcPct val="90000"/>
              </a:lnSpc>
              <a:buFontTx/>
              <a:buNone/>
              <a:defRPr/>
            </a:pPr>
            <a:endParaRPr lang="en-US" sz="40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Arizona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(limited)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Nevada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Maine</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Tree>
    <p:extLst>
      <p:ext uri="{BB962C8B-B14F-4D97-AF65-F5344CB8AC3E}">
        <p14:creationId xmlns:p14="http://schemas.microsoft.com/office/powerpoint/2010/main" val="1332150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5753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A41B-5DBC-4993-AA34-64BE4FC35B03}"/>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How to Pass a Bill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in Your State</a:t>
            </a:r>
            <a:endParaRPr lang="en-US" dirty="0"/>
          </a:p>
        </p:txBody>
      </p:sp>
      <p:sp>
        <p:nvSpPr>
          <p:cNvPr id="3" name="Content Placeholder 2">
            <a:extLst>
              <a:ext uri="{FF2B5EF4-FFF2-40B4-BE49-F238E27FC236}">
                <a16:creationId xmlns:a16="http://schemas.microsoft.com/office/drawing/2014/main" id="{3603BD29-CFD6-4D77-B710-F52C81526ADE}"/>
              </a:ext>
            </a:extLst>
          </p:cNvPr>
          <p:cNvSpPr>
            <a:spLocks noGrp="1"/>
          </p:cNvSpPr>
          <p:nvPr>
            <p:ph idx="1"/>
          </p:nvPr>
        </p:nvSpPr>
        <p:spPr/>
        <p:txBody>
          <a:bodyPr/>
          <a:lstStyle/>
          <a:p>
            <a:pPr>
              <a:lnSpc>
                <a:spcPct val="140000"/>
              </a:lnSpc>
              <a:buNone/>
            </a:pPr>
            <a:r>
              <a:rPr lang="en-US" sz="2000" b="1" dirty="0">
                <a:solidFill>
                  <a:srgbClr val="FF0000"/>
                </a:solidFill>
                <a:latin typeface="Trebuchet MS" panose="020B0603020202020204" pitchFamily="34" charset="0"/>
                <a:ea typeface="Calibri" pitchFamily="34" charset="0"/>
                <a:cs typeface="Times New Roman" pitchFamily="18" charset="0"/>
                <a:hlinkClick r:id="rId3">
                  <a:extLst>
                    <a:ext uri="{A12FA001-AC4F-418D-AE19-62706E023703}">
                      <ahyp:hlinkClr xmlns:ahyp="http://schemas.microsoft.com/office/drawing/2018/hyperlinkcolor" val="tx"/>
                    </a:ext>
                  </a:extLst>
                </a:hlinkClick>
              </a:rPr>
              <a:t>www.nationalhealthfreedomaction.org</a:t>
            </a:r>
            <a:endParaRPr lang="en-US" sz="2000" b="1" dirty="0">
              <a:solidFill>
                <a:srgbClr val="FF0000"/>
              </a:solidFill>
              <a:latin typeface="Trebuchet MS" panose="020B0603020202020204" pitchFamily="34" charset="0"/>
              <a:ea typeface="Calibri" pitchFamily="34" charset="0"/>
              <a:cs typeface="Times New Roman" pitchFamily="18" charset="0"/>
            </a:endParaRPr>
          </a:p>
          <a:p>
            <a:pPr>
              <a:lnSpc>
                <a:spcPct val="140000"/>
              </a:lnSpc>
              <a:buNone/>
            </a:pPr>
            <a:r>
              <a:rPr lang="en-US" b="1" dirty="0">
                <a:solidFill>
                  <a:srgbClr val="006600"/>
                </a:solidFill>
                <a:latin typeface="Trebuchet MS" panose="020B0603020202020204" pitchFamily="34" charset="0"/>
                <a:ea typeface="Calibri" pitchFamily="34" charset="0"/>
                <a:cs typeface="Times New Roman" pitchFamily="18" charset="0"/>
              </a:rPr>
              <a:t>NHFA Attorneys to Help Guide</a:t>
            </a:r>
          </a:p>
          <a:p>
            <a:pPr>
              <a:lnSpc>
                <a:spcPct val="140000"/>
              </a:lnSpc>
              <a:buNone/>
            </a:pPr>
            <a:r>
              <a:rPr lang="en-US" b="1" dirty="0">
                <a:solidFill>
                  <a:srgbClr val="006600"/>
                </a:solidFill>
                <a:latin typeface="Trebuchet MS" panose="020B0603020202020204" pitchFamily="34" charset="0"/>
                <a:ea typeface="Calibri" pitchFamily="34" charset="0"/>
                <a:cs typeface="Times New Roman" pitchFamily="18" charset="0"/>
              </a:rPr>
              <a:t>	- Conference calls</a:t>
            </a:r>
          </a:p>
          <a:p>
            <a:pPr>
              <a:lnSpc>
                <a:spcPct val="140000"/>
              </a:lnSpc>
              <a:buNone/>
            </a:pPr>
            <a:r>
              <a:rPr lang="en-US" b="1" dirty="0">
                <a:solidFill>
                  <a:srgbClr val="006600"/>
                </a:solidFill>
                <a:latin typeface="Trebuchet MS" panose="020B0603020202020204" pitchFamily="34" charset="0"/>
                <a:ea typeface="Calibri" pitchFamily="34" charset="0"/>
                <a:cs typeface="Times New Roman" pitchFamily="18" charset="0"/>
              </a:rPr>
              <a:t>	- Travel and Presentations</a:t>
            </a:r>
          </a:p>
          <a:p>
            <a:pPr>
              <a:lnSpc>
                <a:spcPct val="140000"/>
              </a:lnSpc>
              <a:buNone/>
            </a:pPr>
            <a:r>
              <a:rPr lang="en-US" b="1" dirty="0">
                <a:solidFill>
                  <a:srgbClr val="006600"/>
                </a:solidFill>
                <a:latin typeface="Trebuchet MS" panose="020B0603020202020204" pitchFamily="34" charset="0"/>
                <a:ea typeface="Calibri" pitchFamily="34" charset="0"/>
                <a:cs typeface="Times New Roman" pitchFamily="18" charset="0"/>
              </a:rPr>
              <a:t>	- Drafting</a:t>
            </a:r>
          </a:p>
          <a:p>
            <a:pPr>
              <a:lnSpc>
                <a:spcPct val="140000"/>
              </a:lnSpc>
              <a:buNone/>
            </a:pPr>
            <a:r>
              <a:rPr lang="en-US" b="1" dirty="0">
                <a:solidFill>
                  <a:srgbClr val="006600"/>
                </a:solidFill>
                <a:latin typeface="Trebuchet MS" panose="020B0603020202020204" pitchFamily="34" charset="0"/>
                <a:ea typeface="Calibri" pitchFamily="34" charset="0"/>
                <a:cs typeface="Times New Roman" pitchFamily="18" charset="0"/>
              </a:rPr>
              <a:t>	- Testimony</a:t>
            </a:r>
          </a:p>
          <a:p>
            <a:pPr marL="0" indent="0">
              <a:buNone/>
            </a:pPr>
            <a:endParaRPr lang="en-US" dirty="0"/>
          </a:p>
        </p:txBody>
      </p:sp>
    </p:spTree>
    <p:extLst>
      <p:ext uri="{BB962C8B-B14F-4D97-AF65-F5344CB8AC3E}">
        <p14:creationId xmlns:p14="http://schemas.microsoft.com/office/powerpoint/2010/main" val="3079140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6553200" cy="1066800"/>
          </a:xfrm>
        </p:spPr>
        <p:txBody>
          <a:bodyPr>
            <a:noAutofit/>
          </a:bodyPr>
          <a:lstStyle/>
          <a:p>
            <a:pPr algn="ctr">
              <a:defRPr/>
            </a:pPr>
            <a:r>
              <a:rPr lang="en-US" b="1" dirty="0">
                <a:solidFill>
                  <a:srgbClr val="FF0000"/>
                </a:solidFill>
              </a:rPr>
              <a:t>State Health Freedom Groups </a:t>
            </a:r>
            <a:br>
              <a:rPr lang="en-US" b="1" dirty="0">
                <a:solidFill>
                  <a:srgbClr val="FF0000"/>
                </a:solidFill>
              </a:rPr>
            </a:br>
            <a:r>
              <a:rPr lang="en-US" b="1" dirty="0">
                <a:solidFill>
                  <a:srgbClr val="FF0000"/>
                </a:solidFill>
              </a:rPr>
              <a:t>Working on Many Issues</a:t>
            </a:r>
          </a:p>
        </p:txBody>
      </p:sp>
      <p:sp>
        <p:nvSpPr>
          <p:cNvPr id="2" name="Content Placeholder 1"/>
          <p:cNvSpPr>
            <a:spLocks noGrp="1"/>
          </p:cNvSpPr>
          <p:nvPr>
            <p:ph idx="1"/>
          </p:nvPr>
        </p:nvSpPr>
        <p:spPr>
          <a:xfrm>
            <a:off x="990600" y="1828800"/>
            <a:ext cx="7704667" cy="4475816"/>
          </a:xfrm>
        </p:spPr>
        <p:txBody>
          <a:bodyPr>
            <a:noAutofit/>
          </a:bodyPr>
          <a:lstStyle/>
          <a:p>
            <a:pPr lvl="0">
              <a:buClr>
                <a:srgbClr val="90C226"/>
              </a:buClr>
            </a:pPr>
            <a:r>
              <a:rPr lang="en-US" sz="3200" b="1" dirty="0">
                <a:solidFill>
                  <a:srgbClr val="006600"/>
                </a:solidFill>
              </a:rPr>
              <a:t>Practitioner Rights</a:t>
            </a:r>
          </a:p>
          <a:p>
            <a:pPr lvl="0">
              <a:buClr>
                <a:srgbClr val="90C226"/>
              </a:buClr>
            </a:pPr>
            <a:r>
              <a:rPr lang="en-US" sz="3200" b="1" dirty="0">
                <a:solidFill>
                  <a:srgbClr val="006600"/>
                </a:solidFill>
              </a:rPr>
              <a:t>Vaccine Exemption Rights</a:t>
            </a:r>
          </a:p>
          <a:p>
            <a:pPr lvl="0">
              <a:buClr>
                <a:srgbClr val="90C226"/>
              </a:buClr>
            </a:pPr>
            <a:r>
              <a:rPr lang="en-US" sz="3200" b="1" dirty="0">
                <a:solidFill>
                  <a:srgbClr val="006600"/>
                </a:solidFill>
              </a:rPr>
              <a:t>GMO Labeling</a:t>
            </a:r>
          </a:p>
          <a:p>
            <a:pPr lvl="0">
              <a:buClr>
                <a:srgbClr val="90C226"/>
              </a:buClr>
            </a:pPr>
            <a:r>
              <a:rPr lang="en-US" sz="3200" b="1" dirty="0">
                <a:solidFill>
                  <a:srgbClr val="006600"/>
                </a:solidFill>
              </a:rPr>
              <a:t>Geo-engineering</a:t>
            </a:r>
          </a:p>
          <a:p>
            <a:pPr lvl="0">
              <a:buClr>
                <a:srgbClr val="90C226"/>
              </a:buClr>
            </a:pPr>
            <a:r>
              <a:rPr lang="en-US" sz="3200" b="1" dirty="0">
                <a:solidFill>
                  <a:srgbClr val="006600"/>
                </a:solidFill>
              </a:rPr>
              <a:t>Electromagnetic Frequency</a:t>
            </a:r>
          </a:p>
          <a:p>
            <a:pPr lvl="0">
              <a:buClr>
                <a:srgbClr val="90C226"/>
              </a:buClr>
            </a:pPr>
            <a:r>
              <a:rPr lang="en-US" sz="3200" b="1" dirty="0">
                <a:solidFill>
                  <a:srgbClr val="006600"/>
                </a:solidFill>
              </a:rPr>
              <a:t>Glyphosate (Roundup) Levels</a:t>
            </a:r>
          </a:p>
          <a:p>
            <a:pPr lvl="0">
              <a:buClr>
                <a:srgbClr val="90C226"/>
              </a:buClr>
            </a:pPr>
            <a:r>
              <a:rPr lang="en-US" sz="3200" b="1" dirty="0">
                <a:solidFill>
                  <a:srgbClr val="006600"/>
                </a:solidFill>
              </a:rPr>
              <a:t>Regenerative Ag Projects</a:t>
            </a:r>
          </a:p>
          <a:p>
            <a:pPr marL="0" indent="0">
              <a:buNone/>
            </a:pPr>
            <a:endParaRPr lang="en-US" b="1" dirty="0">
              <a:solidFill>
                <a:srgbClr val="006600"/>
              </a:solidFill>
            </a:endParaRPr>
          </a:p>
        </p:txBody>
      </p:sp>
    </p:spTree>
    <p:extLst>
      <p:ext uri="{BB962C8B-B14F-4D97-AF65-F5344CB8AC3E}">
        <p14:creationId xmlns:p14="http://schemas.microsoft.com/office/powerpoint/2010/main" val="133149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58146" name="Oval 2"/>
          <p:cNvSpPr>
            <a:spLocks noChangeArrowheads="1"/>
          </p:cNvSpPr>
          <p:nvPr/>
        </p:nvSpPr>
        <p:spPr bwMode="auto">
          <a:xfrm>
            <a:off x="152400" y="3124200"/>
            <a:ext cx="4724400" cy="3276600"/>
          </a:xfrm>
          <a:prstGeom prst="ellipse">
            <a:avLst/>
          </a:prstGeom>
          <a:solidFill>
            <a:srgbClr val="99FF66"/>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99"/>
                </a:solidFill>
                <a:effectLst>
                  <a:outerShdw blurRad="38100" dist="38100" dir="2700000" algn="tl">
                    <a:srgbClr val="000000"/>
                  </a:outerShdw>
                </a:effectLst>
                <a:uLnTx/>
                <a:uFillTx/>
              </a:rPr>
              <a:t>harnessing regulators</a:t>
            </a: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Federal commerce</a:t>
            </a:r>
          </a:p>
        </p:txBody>
      </p:sp>
    </p:spTree>
    <p:extLst>
      <p:ext uri="{BB962C8B-B14F-4D97-AF65-F5344CB8AC3E}">
        <p14:creationId xmlns:p14="http://schemas.microsoft.com/office/powerpoint/2010/main" val="1267627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905000" y="228600"/>
            <a:ext cx="5867400" cy="1143000"/>
          </a:xfrm>
        </p:spPr>
        <p:txBody>
          <a:bodyPr/>
          <a:lstStyle/>
          <a:p>
            <a:pPr eaLnBrk="1" hangingPunct="1">
              <a:defRPr/>
            </a:pPr>
            <a:r>
              <a:rPr lang="en-US" sz="3600" b="1" dirty="0">
                <a:solidFill>
                  <a:srgbClr val="FF0000"/>
                </a:solidFill>
                <a:effectLst>
                  <a:outerShdw blurRad="38100" dist="38100" dir="2700000" algn="tl">
                    <a:srgbClr val="000000"/>
                  </a:outerShdw>
                </a:effectLst>
              </a:rPr>
              <a:t>Federal Issues</a:t>
            </a:r>
          </a:p>
        </p:txBody>
      </p:sp>
      <p:sp>
        <p:nvSpPr>
          <p:cNvPr id="129027" name="Rectangle 3"/>
          <p:cNvSpPr>
            <a:spLocks noGrp="1" noChangeArrowheads="1"/>
          </p:cNvSpPr>
          <p:nvPr>
            <p:ph type="body" idx="4294967295"/>
          </p:nvPr>
        </p:nvSpPr>
        <p:spPr>
          <a:xfrm>
            <a:off x="685800" y="1600200"/>
            <a:ext cx="7772400" cy="4724400"/>
          </a:xfrm>
          <a:noFill/>
        </p:spPr>
        <p:txBody>
          <a:bodyPr>
            <a:normAutofit lnSpcReduction="10000"/>
          </a:bodyPr>
          <a:lstStyle/>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Homeopathic Remedies </a:t>
            </a:r>
            <a:r>
              <a:rPr lang="en-US" altLang="en-US" sz="2400" b="1" dirty="0">
                <a:solidFill>
                  <a:srgbClr val="006600"/>
                </a:solidFill>
                <a:effectLst>
                  <a:outerShdw blurRad="38100" dist="38100" dir="2700000" algn="tl">
                    <a:srgbClr val="000000">
                      <a:alpha val="43137"/>
                    </a:srgbClr>
                  </a:outerShdw>
                </a:effectLst>
              </a:rPr>
              <a:t>– Draft Guidance</a:t>
            </a:r>
          </a:p>
          <a:p>
            <a:pPr marL="533400" indent="-533400" eaLnBrk="1" hangingPunct="1">
              <a:lnSpc>
                <a:spcPct val="90000"/>
              </a:lnSpc>
              <a:buFontTx/>
              <a:buNone/>
            </a:pPr>
            <a:endParaRPr lang="en-US" altLang="en-US" sz="2400" b="1" dirty="0">
              <a:solidFill>
                <a:srgbClr val="FF00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GMO Labeling </a:t>
            </a:r>
            <a:r>
              <a:rPr lang="en-US" altLang="en-US" sz="2400" b="1" dirty="0">
                <a:solidFill>
                  <a:srgbClr val="006600"/>
                </a:solidFill>
                <a:effectLst>
                  <a:outerShdw blurRad="38100" dist="38100" dir="2700000" algn="tl">
                    <a:srgbClr val="000000">
                      <a:alpha val="43137"/>
                    </a:srgbClr>
                  </a:outerShdw>
                </a:effectLst>
              </a:rPr>
              <a:t>–</a:t>
            </a:r>
            <a:r>
              <a:rPr lang="en-US" altLang="en-US" sz="2400" b="1" dirty="0">
                <a:solidFill>
                  <a:srgbClr val="FF0000"/>
                </a:solidFill>
                <a:effectLst>
                  <a:outerShdw blurRad="38100" dist="38100" dir="2700000" algn="tl">
                    <a:srgbClr val="000000">
                      <a:alpha val="43137"/>
                    </a:srgbClr>
                  </a:outerShdw>
                </a:effectLst>
              </a:rPr>
              <a:t> </a:t>
            </a:r>
            <a:r>
              <a:rPr lang="en-US" altLang="en-US" sz="2400" b="1" dirty="0">
                <a:solidFill>
                  <a:srgbClr val="006600"/>
                </a:solidFill>
                <a:effectLst>
                  <a:outerShdw blurRad="38100" dist="38100" dir="2700000" algn="tl">
                    <a:srgbClr val="000000">
                      <a:alpha val="43137"/>
                    </a:srgbClr>
                  </a:outerShdw>
                </a:effectLst>
              </a:rPr>
              <a:t>Passage of Dark Act</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Vaccine Mandates </a:t>
            </a:r>
            <a:r>
              <a:rPr lang="en-US" altLang="en-US" sz="2400" b="1" dirty="0">
                <a:solidFill>
                  <a:srgbClr val="006600"/>
                </a:solidFill>
                <a:effectLst>
                  <a:outerShdw blurRad="38100" dist="38100" dir="2700000" algn="tl">
                    <a:srgbClr val="000000">
                      <a:alpha val="43137"/>
                    </a:srgbClr>
                  </a:outerShdw>
                </a:effectLst>
              </a:rPr>
              <a:t>– state by state but really CDC</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Dietary Supplements </a:t>
            </a:r>
            <a:r>
              <a:rPr lang="en-US" altLang="en-US" sz="2400" b="1" dirty="0">
                <a:solidFill>
                  <a:srgbClr val="006600"/>
                </a:solidFill>
                <a:effectLst>
                  <a:outerShdw blurRad="38100" dist="38100" dir="2700000" algn="tl">
                    <a:srgbClr val="000000">
                      <a:alpha val="43137"/>
                    </a:srgbClr>
                  </a:outerShdw>
                </a:effectLst>
              </a:rPr>
              <a:t>– New Ingredient Guidelines</a:t>
            </a:r>
            <a:br>
              <a:rPr lang="en-US" altLang="en-US" sz="2400" b="1" dirty="0">
                <a:solidFill>
                  <a:srgbClr val="006600"/>
                </a:solidFill>
                <a:effectLst>
                  <a:outerShdw blurRad="38100" dist="38100" dir="2700000" algn="tl">
                    <a:srgbClr val="000000">
                      <a:alpha val="43137"/>
                    </a:srgbClr>
                  </a:outerShdw>
                </a:effectLst>
              </a:rPr>
            </a:br>
            <a:endParaRPr lang="en-US" altLang="en-US" sz="2400" b="1" dirty="0">
              <a:solidFill>
                <a:srgbClr val="0066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Geoengineering </a:t>
            </a:r>
            <a:r>
              <a:rPr lang="en-US" altLang="en-US" sz="2400" b="1" dirty="0">
                <a:solidFill>
                  <a:srgbClr val="006600"/>
                </a:solidFill>
                <a:effectLst>
                  <a:outerShdw blurRad="38100" dist="38100" dir="2700000" algn="tl">
                    <a:srgbClr val="000000">
                      <a:alpha val="43137"/>
                    </a:srgbClr>
                  </a:outerShdw>
                </a:effectLst>
              </a:rPr>
              <a:t>– who regulates the air</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Electromagnetic Frequencies </a:t>
            </a:r>
            <a:r>
              <a:rPr lang="en-US" altLang="en-US" sz="2400" b="1" dirty="0">
                <a:solidFill>
                  <a:srgbClr val="006600"/>
                </a:solidFill>
                <a:effectLst>
                  <a:outerShdw blurRad="38100" dist="38100" dir="2700000" algn="tl">
                    <a:srgbClr val="000000">
                      <a:alpha val="43137"/>
                    </a:srgbClr>
                  </a:outerShdw>
                </a:effectLst>
              </a:rPr>
              <a:t>- pervasive</a:t>
            </a:r>
          </a:p>
        </p:txBody>
      </p:sp>
    </p:spTree>
    <p:extLst>
      <p:ext uri="{BB962C8B-B14F-4D97-AF65-F5344CB8AC3E}">
        <p14:creationId xmlns:p14="http://schemas.microsoft.com/office/powerpoint/2010/main" val="108019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762000" y="228600"/>
            <a:ext cx="6477000" cy="1143000"/>
          </a:xfrm>
        </p:spPr>
        <p:txBody>
          <a:bodyPr>
            <a:normAutofit fontScale="90000"/>
          </a:bodyPr>
          <a:lstStyle/>
          <a:p>
            <a:pPr algn="ctr" eaLnBrk="1" hangingPunct="1">
              <a:defRPr/>
            </a:pPr>
            <a:r>
              <a:rPr lang="en-US" sz="3600" b="1" dirty="0">
                <a:solidFill>
                  <a:srgbClr val="FF0000"/>
                </a:solidFill>
                <a:effectLst>
                  <a:outerShdw blurRad="38100" dist="38100" dir="2700000" algn="tl">
                    <a:srgbClr val="000000"/>
                  </a:outerShdw>
                </a:effectLst>
              </a:rPr>
              <a:t>Federal Law</a:t>
            </a:r>
            <a:br>
              <a:rPr lang="en-US" sz="3600" b="1" dirty="0">
                <a:solidFill>
                  <a:srgbClr val="FF0000"/>
                </a:solidFill>
                <a:effectLst>
                  <a:outerShdw blurRad="38100" dist="38100" dir="2700000" algn="tl">
                    <a:srgbClr val="000000"/>
                  </a:outerShdw>
                </a:effectLst>
              </a:rPr>
            </a:br>
            <a:r>
              <a:rPr lang="en-US" sz="3600" b="1" dirty="0">
                <a:solidFill>
                  <a:srgbClr val="FF0000"/>
                </a:solidFill>
                <a:effectLst>
                  <a:outerShdw blurRad="38100" dist="38100" dir="2700000" algn="tl">
                    <a:srgbClr val="000000"/>
                  </a:outerShdw>
                </a:effectLst>
              </a:rPr>
              <a:t>Definition of Drug</a:t>
            </a:r>
          </a:p>
        </p:txBody>
      </p:sp>
      <p:sp>
        <p:nvSpPr>
          <p:cNvPr id="131075" name="Rectangle 3"/>
          <p:cNvSpPr>
            <a:spLocks noGrp="1" noChangeArrowheads="1"/>
          </p:cNvSpPr>
          <p:nvPr>
            <p:ph type="body" idx="4294967295"/>
          </p:nvPr>
        </p:nvSpPr>
        <p:spPr>
          <a:xfrm>
            <a:off x="457200" y="1676400"/>
            <a:ext cx="7315200" cy="4724400"/>
          </a:xfrm>
          <a:noFill/>
        </p:spPr>
        <p:txBody>
          <a:bodyPr>
            <a:normAutofit/>
          </a:bodyPr>
          <a:lstStyle/>
          <a:p>
            <a:pPr marL="533400" indent="-533400" eaLnBrk="1" hangingPunct="1">
              <a:lnSpc>
                <a:spcPct val="90000"/>
              </a:lnSpc>
              <a:buFontTx/>
              <a:buNone/>
            </a:pPr>
            <a:r>
              <a:rPr lang="en-US" altLang="en-US" sz="2000" b="1" dirty="0">
                <a:solidFill>
                  <a:srgbClr val="006600"/>
                </a:solidFill>
              </a:rPr>
              <a:t>The term </a:t>
            </a:r>
            <a:r>
              <a:rPr lang="en-US" altLang="en-US" sz="2000" b="1" dirty="0">
                <a:solidFill>
                  <a:srgbClr val="FF0000"/>
                </a:solidFill>
              </a:rPr>
              <a:t>“drug” </a:t>
            </a:r>
            <a:r>
              <a:rPr lang="en-US" altLang="en-US" sz="2000" b="1" dirty="0">
                <a:solidFill>
                  <a:srgbClr val="006600"/>
                </a:solidFill>
              </a:rPr>
              <a:t>means</a:t>
            </a:r>
          </a:p>
          <a:p>
            <a:pPr marL="533400" indent="-533400" eaLnBrk="1" hangingPunct="1">
              <a:lnSpc>
                <a:spcPct val="90000"/>
              </a:lnSpc>
              <a:buFontTx/>
              <a:buAutoNum type="alphaUcParenBoth"/>
            </a:pPr>
            <a:r>
              <a:rPr lang="en-US" altLang="en-US" sz="1500" b="1" dirty="0">
                <a:solidFill>
                  <a:srgbClr val="006600"/>
                </a:solidFill>
              </a:rPr>
              <a:t>articles recognized in the official United States Pharmacopoeia, official Homeopathic Pharmacopoeia of the United States, or official national Formulary, or any supplement to any of them;  and</a:t>
            </a:r>
          </a:p>
          <a:p>
            <a:pPr marL="533400" indent="-533400" eaLnBrk="1" hangingPunct="1">
              <a:lnSpc>
                <a:spcPct val="90000"/>
              </a:lnSpc>
              <a:buFontTx/>
              <a:buAutoNum type="alphaUcParenBoth"/>
            </a:pPr>
            <a:r>
              <a:rPr lang="en-US" altLang="en-US" sz="2000" b="1" dirty="0">
                <a:solidFill>
                  <a:srgbClr val="FF0000"/>
                </a:solidFill>
              </a:rPr>
              <a:t>articles intended for use in the </a:t>
            </a:r>
            <a:r>
              <a:rPr lang="en-US" altLang="en-US" sz="2000" b="1" i="1" dirty="0">
                <a:solidFill>
                  <a:srgbClr val="FF0000"/>
                </a:solidFill>
              </a:rPr>
              <a:t>diagnosis, cure, mitigation, treatment or prevention of disease </a:t>
            </a:r>
            <a:r>
              <a:rPr lang="en-US" altLang="en-US" sz="2000" b="1" dirty="0">
                <a:solidFill>
                  <a:srgbClr val="FF0000"/>
                </a:solidFill>
              </a:rPr>
              <a:t>in man or other animals; and </a:t>
            </a:r>
          </a:p>
          <a:p>
            <a:pPr marL="533400" indent="-533400" eaLnBrk="1" hangingPunct="1">
              <a:lnSpc>
                <a:spcPct val="90000"/>
              </a:lnSpc>
              <a:buFontTx/>
              <a:buAutoNum type="alphaUcParenBoth"/>
            </a:pPr>
            <a:r>
              <a:rPr lang="en-US" altLang="en-US" sz="2000" b="1" dirty="0">
                <a:solidFill>
                  <a:srgbClr val="FF0000"/>
                </a:solidFill>
              </a:rPr>
              <a:t>articles </a:t>
            </a:r>
            <a:r>
              <a:rPr lang="en-US" altLang="en-US" sz="3000" b="1" dirty="0">
                <a:solidFill>
                  <a:srgbClr val="FF0000"/>
                </a:solidFill>
              </a:rPr>
              <a:t>(</a:t>
            </a:r>
            <a:r>
              <a:rPr lang="en-US" altLang="en-US" sz="3000" b="1" i="1" u="sng" dirty="0">
                <a:solidFill>
                  <a:srgbClr val="006600"/>
                </a:solidFill>
              </a:rPr>
              <a:t>other than food</a:t>
            </a:r>
            <a:r>
              <a:rPr lang="en-US" altLang="en-US" sz="3000" b="1" dirty="0">
                <a:solidFill>
                  <a:srgbClr val="FF0000"/>
                </a:solidFill>
              </a:rPr>
              <a:t>) </a:t>
            </a:r>
            <a:r>
              <a:rPr lang="en-US" altLang="en-US" sz="2000" b="1" dirty="0">
                <a:solidFill>
                  <a:srgbClr val="FF0000"/>
                </a:solidFill>
              </a:rPr>
              <a:t>intended to affect the </a:t>
            </a:r>
            <a:r>
              <a:rPr lang="en-US" altLang="en-US" sz="2000" b="1" i="1" dirty="0">
                <a:solidFill>
                  <a:srgbClr val="FF0000"/>
                </a:solidFill>
              </a:rPr>
              <a:t>structure or any function  </a:t>
            </a:r>
            <a:r>
              <a:rPr lang="en-US" altLang="en-US" sz="2000" b="1" dirty="0">
                <a:solidFill>
                  <a:srgbClr val="FF0000"/>
                </a:solidFill>
              </a:rPr>
              <a:t>of the body of man or other animals</a:t>
            </a:r>
            <a:r>
              <a:rPr lang="en-US" altLang="en-US" sz="2000" b="1" dirty="0">
                <a:solidFill>
                  <a:srgbClr val="006600"/>
                </a:solidFill>
              </a:rPr>
              <a:t>; and </a:t>
            </a:r>
          </a:p>
          <a:p>
            <a:pPr marL="533400" indent="-533400" eaLnBrk="1" hangingPunct="1">
              <a:lnSpc>
                <a:spcPct val="90000"/>
              </a:lnSpc>
              <a:buFontTx/>
              <a:buAutoNum type="alphaUcParenBoth"/>
            </a:pPr>
            <a:r>
              <a:rPr lang="en-US" altLang="en-US" sz="1400" b="1" dirty="0">
                <a:solidFill>
                  <a:srgbClr val="006600"/>
                </a:solidFill>
              </a:rPr>
              <a:t>articles intended for use as a component of any article specified in Clauses (A), (B) or (C ) of this paragraph. A food or dietary supplement for which a claim ….”.  </a:t>
            </a:r>
          </a:p>
          <a:p>
            <a:pPr marL="533400" indent="-533400" eaLnBrk="1" hangingPunct="1">
              <a:lnSpc>
                <a:spcPct val="90000"/>
              </a:lnSpc>
              <a:buFontTx/>
              <a:buNone/>
            </a:pPr>
            <a:r>
              <a:rPr lang="en-US" altLang="en-US" sz="2000" b="1" dirty="0">
                <a:solidFill>
                  <a:srgbClr val="006600"/>
                </a:solidFill>
              </a:rPr>
              <a:t>							</a:t>
            </a:r>
          </a:p>
          <a:p>
            <a:pPr marL="533400" indent="-533400" algn="ctr" eaLnBrk="1" hangingPunct="1">
              <a:lnSpc>
                <a:spcPct val="90000"/>
              </a:lnSpc>
              <a:buFontTx/>
              <a:buNone/>
            </a:pPr>
            <a:r>
              <a:rPr lang="en-US" altLang="en-US" sz="2000" b="1" dirty="0">
                <a:solidFill>
                  <a:srgbClr val="006600"/>
                </a:solidFill>
              </a:rPr>
              <a:t>									21 U.S.C. 321(g)1</a:t>
            </a:r>
          </a:p>
        </p:txBody>
      </p:sp>
    </p:spTree>
    <p:extLst>
      <p:ext uri="{BB962C8B-B14F-4D97-AF65-F5344CB8AC3E}">
        <p14:creationId xmlns:p14="http://schemas.microsoft.com/office/powerpoint/2010/main" val="4247894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152400" y="1219200"/>
            <a:ext cx="7162800" cy="914400"/>
          </a:xfrm>
          <a:solidFill>
            <a:srgbClr val="92D050"/>
          </a:solidFill>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rPr>
              <a:t>Dietary Supplement = Food</a:t>
            </a:r>
          </a:p>
        </p:txBody>
      </p:sp>
      <p:sp>
        <p:nvSpPr>
          <p:cNvPr id="1236995" name="Rectangle 3"/>
          <p:cNvSpPr>
            <a:spLocks noGrp="1" noChangeArrowheads="1"/>
          </p:cNvSpPr>
          <p:nvPr>
            <p:ph idx="1"/>
          </p:nvPr>
        </p:nvSpPr>
        <p:spPr>
          <a:xfrm>
            <a:off x="381000" y="1969938"/>
            <a:ext cx="77724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FF0000"/>
                </a:solidFill>
              </a:rPr>
              <a:t> </a:t>
            </a:r>
            <a:r>
              <a:rPr lang="en-US" sz="2800" b="1" i="1" dirty="0">
                <a:solidFill>
                  <a:srgbClr val="CC0000"/>
                </a:solidFill>
              </a:rPr>
              <a:t>“</a:t>
            </a:r>
            <a:r>
              <a:rPr lang="en-US" sz="2800" b="1" i="1" dirty="0">
                <a:solidFill>
                  <a:srgbClr val="006600"/>
                </a:solidFill>
              </a:rPr>
              <a:t>A vitamin; A mineral; An herb or other botanical; An amino acid</a:t>
            </a:r>
            <a:r>
              <a:rPr lang="en-US" sz="2800" b="1" i="1" dirty="0">
                <a:solidFill>
                  <a:srgbClr val="FF0000"/>
                </a:solidFill>
              </a:rPr>
              <a:t>; A dietary substance for use by man to supplement the diet by increasing the total dietary intake; </a:t>
            </a:r>
            <a:r>
              <a:rPr lang="en-US" sz="2800" b="1" i="1" dirty="0">
                <a:solidFill>
                  <a:srgbClr val="006600"/>
                </a:solidFill>
              </a:rPr>
              <a:t>or A concentrate, metabolite, constituent, extract, or combination of any ingredient</a:t>
            </a:r>
            <a:r>
              <a:rPr lang="en-US" sz="2800" b="1" i="1" dirty="0">
                <a:solidFill>
                  <a:srgbClr val="FF0000"/>
                </a:solidFill>
              </a:rPr>
              <a:t> mentioned above…”</a:t>
            </a:r>
          </a:p>
        </p:txBody>
      </p:sp>
    </p:spTree>
    <p:extLst>
      <p:ext uri="{BB962C8B-B14F-4D97-AF65-F5344CB8AC3E}">
        <p14:creationId xmlns:p14="http://schemas.microsoft.com/office/powerpoint/2010/main" val="417193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1618" name="Oval 2"/>
          <p:cNvSpPr>
            <a:spLocks noChangeArrowheads="1"/>
          </p:cNvSpPr>
          <p:nvPr/>
        </p:nvSpPr>
        <p:spPr bwMode="auto">
          <a:xfrm>
            <a:off x="3505200" y="2667000"/>
            <a:ext cx="4343400" cy="3276600"/>
          </a:xfrm>
          <a:prstGeom prst="ellipse">
            <a:avLst/>
          </a:prstGeom>
          <a:solidFill>
            <a:srgbClr val="99FF66"/>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State Activism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FF0000"/>
                </a:solidFill>
                <a:effectLst>
                  <a:outerShdw blurRad="38100" dist="38100" dir="2700000" algn="tl">
                    <a:srgbClr val="000000"/>
                  </a:outerShdw>
                </a:effectLst>
                <a:uLnTx/>
                <a:uFillTx/>
              </a:rPr>
              <a:t>harnessing police power</a:t>
            </a:r>
            <a:endPar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rPr>
              <a:t>Local Level</a:t>
            </a:r>
          </a:p>
        </p:txBody>
      </p:sp>
    </p:spTree>
    <p:extLst>
      <p:ext uri="{BB962C8B-B14F-4D97-AF65-F5344CB8AC3E}">
        <p14:creationId xmlns:p14="http://schemas.microsoft.com/office/powerpoint/2010/main" val="170625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13326" y="533400"/>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685800" y="2209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2800" b="1" i="1" dirty="0">
              <a:solidFill>
                <a:srgbClr val="003300"/>
              </a:solidFill>
              <a:effectLst>
                <a:outerShdw blurRad="38100" dist="38100" dir="2700000" algn="tl">
                  <a:srgbClr val="000000"/>
                </a:outerShdw>
              </a:effectLst>
            </a:endParaRPr>
          </a:p>
          <a:p>
            <a:pPr eaLnBrk="1" hangingPunct="1">
              <a:buFontTx/>
              <a:buNone/>
              <a:defRPr/>
            </a:pPr>
            <a:r>
              <a:rPr lang="en-US" sz="2800" b="1" dirty="0">
                <a:solidFill>
                  <a:srgbClr val="FF0000"/>
                </a:solidFill>
              </a:rPr>
              <a:t>* Regulated as Foods and not drugs</a:t>
            </a:r>
          </a:p>
          <a:p>
            <a:pPr eaLnBrk="1" hangingPunct="1">
              <a:buFontTx/>
              <a:buNone/>
              <a:defRPr/>
            </a:pPr>
            <a:r>
              <a:rPr lang="en-US" sz="2800" b="1" dirty="0">
                <a:solidFill>
                  <a:srgbClr val="FF0000"/>
                </a:solidFill>
              </a:rPr>
              <a:t>* Generally Regarded as Safe (GRAS)</a:t>
            </a:r>
          </a:p>
          <a:p>
            <a:pPr eaLnBrk="1" hangingPunct="1">
              <a:buFontTx/>
              <a:buNone/>
              <a:defRPr/>
            </a:pPr>
            <a:r>
              <a:rPr lang="en-US" sz="2800" b="1" dirty="0">
                <a:solidFill>
                  <a:srgbClr val="FF0000"/>
                </a:solidFill>
              </a:rPr>
              <a:t>       unless proven otherwise</a:t>
            </a:r>
          </a:p>
          <a:p>
            <a:pPr eaLnBrk="1" hangingPunct="1">
              <a:buFontTx/>
              <a:buNone/>
              <a:defRPr/>
            </a:pPr>
            <a:r>
              <a:rPr lang="en-US" sz="2800" b="1" i="1" dirty="0">
                <a:solidFill>
                  <a:srgbClr val="FF0000"/>
                </a:solidFill>
                <a:effectLst>
                  <a:outerShdw blurRad="38100" dist="38100" dir="2700000" algn="tl">
                    <a:srgbClr val="000000"/>
                  </a:outerShdw>
                </a:effectLst>
              </a:rPr>
              <a:t>	</a:t>
            </a:r>
          </a:p>
        </p:txBody>
      </p:sp>
    </p:spTree>
    <p:extLst>
      <p:ext uri="{BB962C8B-B14F-4D97-AF65-F5344CB8AC3E}">
        <p14:creationId xmlns:p14="http://schemas.microsoft.com/office/powerpoint/2010/main" val="1815809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38907" y="619440"/>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304800" y="1975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r>
              <a:rPr lang="en-US" sz="4800" b="1" dirty="0">
                <a:solidFill>
                  <a:srgbClr val="FF0000"/>
                </a:solidFill>
              </a:rPr>
              <a:t>Marketed Before 1994</a:t>
            </a:r>
          </a:p>
        </p:txBody>
      </p:sp>
    </p:spTree>
    <p:extLst>
      <p:ext uri="{BB962C8B-B14F-4D97-AF65-F5344CB8AC3E}">
        <p14:creationId xmlns:p14="http://schemas.microsoft.com/office/powerpoint/2010/main" val="2988049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85800" y="633508"/>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152400" y="2018003"/>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r>
              <a:rPr lang="en-US" sz="4000" b="1" dirty="0">
                <a:solidFill>
                  <a:srgbClr val="FF0000"/>
                </a:solidFill>
              </a:rPr>
              <a:t>Negative Impact of </a:t>
            </a:r>
          </a:p>
          <a:p>
            <a:pPr algn="ctr" eaLnBrk="1" hangingPunct="1">
              <a:buFontTx/>
              <a:buNone/>
              <a:defRPr/>
            </a:pPr>
            <a:r>
              <a:rPr lang="en-US" sz="4000" b="1" dirty="0">
                <a:solidFill>
                  <a:srgbClr val="FF0000"/>
                </a:solidFill>
              </a:rPr>
              <a:t>New Dietary Ingredient Guidelines</a:t>
            </a:r>
          </a:p>
        </p:txBody>
      </p:sp>
    </p:spTree>
    <p:extLst>
      <p:ext uri="{BB962C8B-B14F-4D97-AF65-F5344CB8AC3E}">
        <p14:creationId xmlns:p14="http://schemas.microsoft.com/office/powerpoint/2010/main" val="905050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0" y="611473"/>
            <a:ext cx="7696200" cy="1981200"/>
          </a:xfrm>
          <a:noFill/>
        </p:spPr>
        <p:txBody>
          <a:bodyPr/>
          <a:lstStyle/>
          <a:p>
            <a:pPr algn="ctr" eaLnBrk="1" hangingPunct="1">
              <a:defRPr/>
            </a:pPr>
            <a:br>
              <a:rPr lang="en-US" sz="4000" b="1" dirty="0">
                <a:solidFill>
                  <a:srgbClr val="006600"/>
                </a:solidFill>
                <a:effectLst>
                  <a:outerShdw blurRad="38100" dist="38100" dir="2700000" algn="tl">
                    <a:srgbClr val="000000"/>
                  </a:outerShdw>
                </a:effectLst>
                <a:latin typeface="Albertus Extra Bold" pitchFamily="34" charset="0"/>
              </a:rPr>
            </a:br>
            <a:r>
              <a:rPr lang="en-US" sz="4000" b="1" dirty="0">
                <a:solidFill>
                  <a:srgbClr val="006600"/>
                </a:solidFill>
                <a:effectLst>
                  <a:outerShdw blurRad="38100" dist="38100" dir="2700000" algn="tl">
                    <a:srgbClr val="000000"/>
                  </a:outerShdw>
                </a:effectLst>
              </a:rPr>
              <a:t>WHO is representing YOU?</a:t>
            </a:r>
          </a:p>
        </p:txBody>
      </p:sp>
      <p:sp>
        <p:nvSpPr>
          <p:cNvPr id="634883" name="Rectangle 3"/>
          <p:cNvSpPr>
            <a:spLocks noGrp="1" noChangeArrowheads="1"/>
          </p:cNvSpPr>
          <p:nvPr>
            <p:ph idx="1"/>
          </p:nvPr>
        </p:nvSpPr>
        <p:spPr>
          <a:xfrm>
            <a:off x="304800" y="2827836"/>
            <a:ext cx="7848600" cy="2743200"/>
          </a:xfrm>
          <a:noFill/>
        </p:spPr>
        <p:txBody>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FF0000"/>
                </a:solidFill>
              </a:rPr>
              <a:t>We need to </a:t>
            </a:r>
            <a:r>
              <a:rPr lang="en-US" sz="3200" b="1" i="1" u="sng" dirty="0">
                <a:solidFill>
                  <a:srgbClr val="FF0000"/>
                </a:solidFill>
              </a:rPr>
              <a:t>be at the table long term</a:t>
            </a:r>
            <a:r>
              <a:rPr lang="en-US" sz="3200" b="1" i="1" dirty="0">
                <a:solidFill>
                  <a:srgbClr val="FF0000"/>
                </a:solidFill>
              </a:rPr>
              <a:t> if we plan to make a difference and protect health freedom.</a:t>
            </a:r>
          </a:p>
        </p:txBody>
      </p:sp>
    </p:spTree>
    <p:extLst>
      <p:ext uri="{BB962C8B-B14F-4D97-AF65-F5344CB8AC3E}">
        <p14:creationId xmlns:p14="http://schemas.microsoft.com/office/powerpoint/2010/main" val="2332456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066800" y="838200"/>
            <a:ext cx="6096000" cy="990600"/>
          </a:xfrm>
          <a:noFill/>
        </p:spPr>
        <p:txBody>
          <a:bodyPr>
            <a:normAutofit/>
          </a:bodyPr>
          <a:lstStyle/>
          <a:p>
            <a:pPr algn="ctr" eaLnBrk="1" hangingPunct="1">
              <a:defRPr/>
            </a:pPr>
            <a:r>
              <a:rPr lang="en-US" sz="4000" dirty="0">
                <a:solidFill>
                  <a:srgbClr val="006600"/>
                </a:solidFill>
                <a:effectLst>
                  <a:outerShdw blurRad="38100" dist="38100" dir="2700000" algn="tl">
                    <a:srgbClr val="000000"/>
                  </a:outerShdw>
                </a:effectLst>
              </a:rPr>
              <a:t>We Need Leaders …</a:t>
            </a:r>
            <a:br>
              <a:rPr lang="en-US" sz="4000" dirty="0">
                <a:solidFill>
                  <a:srgbClr val="006600"/>
                </a:solidFill>
                <a:effectLst>
                  <a:outerShdw blurRad="38100" dist="38100" dir="2700000" algn="tl">
                    <a:srgbClr val="000000"/>
                  </a:outerShdw>
                </a:effectLst>
              </a:rPr>
            </a:br>
            <a:endParaRPr lang="en-US" sz="1600" dirty="0">
              <a:solidFill>
                <a:srgbClr val="006600"/>
              </a:solidFill>
              <a:effectLst>
                <a:outerShdw blurRad="38100" dist="38100" dir="2700000" algn="tl">
                  <a:srgbClr val="000000"/>
                </a:outerShdw>
              </a:effectLst>
            </a:endParaRPr>
          </a:p>
        </p:txBody>
      </p:sp>
      <p:sp>
        <p:nvSpPr>
          <p:cNvPr id="147459" name="Rectangle 3"/>
          <p:cNvSpPr>
            <a:spLocks noGrp="1" noChangeArrowheads="1"/>
          </p:cNvSpPr>
          <p:nvPr>
            <p:ph idx="1"/>
          </p:nvPr>
        </p:nvSpPr>
        <p:spPr>
          <a:xfrm>
            <a:off x="457200" y="2286000"/>
            <a:ext cx="7772400" cy="3733800"/>
          </a:xfrm>
          <a:noFill/>
        </p:spPr>
        <p:txBody>
          <a:bodyPr>
            <a:noAutofit/>
          </a:bodyPr>
          <a:lstStyle/>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understands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wants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teaches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lives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endParaRPr lang="en-US" altLang="en-US" sz="3200" b="1" dirty="0">
              <a:solidFill>
                <a:srgbClr val="FF0000"/>
              </a:solidFill>
              <a:effectLst>
                <a:outerShdw blurRad="38100" dist="38100" dir="2700000" algn="tl">
                  <a:srgbClr val="000000">
                    <a:alpha val="43137"/>
                  </a:srgbClr>
                </a:outerShdw>
              </a:effectLst>
            </a:endParaRPr>
          </a:p>
          <a:p>
            <a:pPr>
              <a:buNone/>
            </a:pPr>
            <a:r>
              <a:rPr lang="en-US" sz="1600" b="1" dirty="0">
                <a:solidFill>
                  <a:srgbClr val="006600"/>
                </a:solidFill>
                <a:effectLst>
                  <a:outerShdw blurRad="38100" dist="38100" dir="2700000" algn="tl">
                    <a:srgbClr val="000000"/>
                  </a:outerShdw>
                </a:effectLst>
                <a:ea typeface="+mj-ea"/>
                <a:cs typeface="+mj-cs"/>
              </a:rPr>
              <a:t>								(and/or your financial support </a:t>
            </a:r>
            <a:r>
              <a:rPr lang="en-US" sz="1600" b="1" dirty="0">
                <a:solidFill>
                  <a:srgbClr val="006600"/>
                </a:solidFill>
                <a:effectLst>
                  <a:outerShdw blurRad="38100" dist="38100" dir="2700000" algn="tl">
                    <a:srgbClr val="000000"/>
                  </a:outerShdw>
                </a:effectLst>
                <a:ea typeface="+mj-ea"/>
                <a:cs typeface="+mj-cs"/>
                <a:sym typeface="Wingdings" panose="05000000000000000000" pitchFamily="2" charset="2"/>
              </a:rPr>
              <a:t></a:t>
            </a:r>
            <a:r>
              <a:rPr lang="en-US" sz="1600" b="1" dirty="0">
                <a:solidFill>
                  <a:srgbClr val="006600"/>
                </a:solidFill>
                <a:effectLst>
                  <a:outerShdw blurRad="38100" dist="38100" dir="2700000" algn="tl">
                    <a:srgbClr val="000000"/>
                  </a:outerShdw>
                </a:effectLst>
                <a:ea typeface="+mj-ea"/>
                <a:cs typeface="+mj-cs"/>
              </a:rPr>
              <a:t>)</a:t>
            </a:r>
            <a:endParaRPr lang="en-US" alt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599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533400"/>
            <a:ext cx="6705600" cy="1752600"/>
          </a:xfrm>
          <a:noFill/>
        </p:spPr>
        <p:txBody>
          <a:bodyPr/>
          <a:lstStyle/>
          <a:p>
            <a:pPr algn="ctr" eaLnBrk="1" hangingPunct="1">
              <a:defRPr/>
            </a:pPr>
            <a:r>
              <a:rPr lang="en-US" sz="5400" b="1" dirty="0">
                <a:solidFill>
                  <a:srgbClr val="FF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0" y="2743200"/>
            <a:ext cx="7772400" cy="3505200"/>
          </a:xfrm>
        </p:spPr>
        <p:txBody>
          <a:bodyPr>
            <a:normAutofit fontScale="92500" lnSpcReduction="10000"/>
          </a:bodyPr>
          <a:lstStyle/>
          <a:p>
            <a:pPr algn="ctr" eaLnBrk="1" hangingPunct="1">
              <a:lnSpc>
                <a:spcPct val="90000"/>
              </a:lnSpc>
              <a:buFontTx/>
              <a:buNone/>
              <a:defRPr/>
            </a:pPr>
            <a:r>
              <a:rPr lang="en-US" sz="3600" b="1" i="1" dirty="0">
                <a:solidFill>
                  <a:srgbClr val="006600"/>
                </a:solidFill>
              </a:rPr>
              <a:t>“Laws and customs must be </a:t>
            </a:r>
            <a:br>
              <a:rPr lang="en-US" sz="3600" b="1" i="1" dirty="0">
                <a:solidFill>
                  <a:srgbClr val="006600"/>
                </a:solidFill>
              </a:rPr>
            </a:br>
            <a:r>
              <a:rPr lang="en-US" sz="3600" b="1" i="1" dirty="0">
                <a:solidFill>
                  <a:srgbClr val="006600"/>
                </a:solidFill>
              </a:rPr>
              <a:t>carefully reviewed, revised, and even repealed if necessary, and new laws created, to reflect the development, evolution, and spiritual maturization of a people.”</a:t>
            </a:r>
          </a:p>
          <a:p>
            <a:pPr algn="ctr" eaLnBrk="1" hangingPunct="1">
              <a:lnSpc>
                <a:spcPct val="90000"/>
              </a:lnSpc>
              <a:buFontTx/>
              <a:buNone/>
              <a:defRPr/>
            </a:pPr>
            <a:r>
              <a:rPr lang="en-US" sz="2200" b="1" i="1" dirty="0">
                <a:solidFill>
                  <a:srgbClr val="006600"/>
                </a:solidFill>
                <a:effectLst>
                  <a:outerShdw blurRad="38100" dist="38100" dir="2700000" algn="tl">
                    <a:srgbClr val="000000"/>
                  </a:outerShdw>
                </a:effectLst>
              </a:rPr>
              <a:t>-Diane Miller</a:t>
            </a:r>
            <a:br>
              <a:rPr lang="en-US" sz="2200" b="1" i="1" dirty="0">
                <a:solidFill>
                  <a:srgbClr val="006600"/>
                </a:solidFill>
                <a:effectLst>
                  <a:outerShdw blurRad="38100" dist="38100" dir="2700000" algn="tl">
                    <a:srgbClr val="000000"/>
                  </a:outerShdw>
                </a:effectLst>
              </a:rPr>
            </a:br>
            <a:r>
              <a:rPr lang="en-US" sz="2200" b="1" i="1" dirty="0">
                <a:solidFill>
                  <a:srgbClr val="FFFF99"/>
                </a:solidFill>
              </a:rPr>
              <a:t>			</a:t>
            </a:r>
            <a:br>
              <a:rPr lang="en-US" sz="2200" dirty="0">
                <a:solidFill>
                  <a:srgbClr val="FFFF99"/>
                </a:solidFill>
              </a:rPr>
            </a:br>
            <a:endParaRPr lang="en-US" sz="2200" dirty="0">
              <a:solidFill>
                <a:srgbClr val="FFFF99"/>
              </a:solidFill>
            </a:endParaRPr>
          </a:p>
        </p:txBody>
      </p:sp>
    </p:spTree>
    <p:extLst>
      <p:ext uri="{BB962C8B-B14F-4D97-AF65-F5344CB8AC3E}">
        <p14:creationId xmlns:p14="http://schemas.microsoft.com/office/powerpoint/2010/main" val="1944332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1905000"/>
            <a:ext cx="5826719" cy="1646302"/>
          </a:xfrm>
        </p:spPr>
        <p:txBody>
          <a:bodyPr/>
          <a:lstStyle/>
          <a:p>
            <a:pPr algn="ctr"/>
            <a:r>
              <a:rPr lang="en-US" dirty="0"/>
              <a:t>Thank You!</a:t>
            </a:r>
          </a:p>
        </p:txBody>
      </p:sp>
      <p:sp>
        <p:nvSpPr>
          <p:cNvPr id="6" name="Subtitle 5"/>
          <p:cNvSpPr>
            <a:spLocks noGrp="1"/>
          </p:cNvSpPr>
          <p:nvPr>
            <p:ph type="subTitle" idx="1"/>
          </p:nvPr>
        </p:nvSpPr>
        <p:spPr>
          <a:xfrm>
            <a:off x="609600" y="3810000"/>
            <a:ext cx="6477000" cy="1646302"/>
          </a:xfrm>
        </p:spPr>
        <p:txBody>
          <a:bodyPr>
            <a:noAutofit/>
          </a:bodyPr>
          <a:lstStyle/>
          <a:p>
            <a:r>
              <a:rPr lang="en-US" sz="2000" dirty="0"/>
              <a:t>Email: </a:t>
            </a:r>
            <a:r>
              <a:rPr lang="en-US" sz="2000" dirty="0">
                <a:hlinkClick r:id="rId3"/>
              </a:rPr>
              <a:t>a.gillum@nationalhealthfreedom.org</a:t>
            </a:r>
            <a:endParaRPr lang="en-US" sz="2000" dirty="0"/>
          </a:p>
          <a:p>
            <a:r>
              <a:rPr lang="en-US" sz="2000" dirty="0"/>
              <a:t>Cell: (612) 237-6684</a:t>
            </a:r>
          </a:p>
          <a:p>
            <a:r>
              <a:rPr lang="en-US" sz="2000" dirty="0">
                <a:hlinkClick r:id="rId4"/>
              </a:rPr>
              <a:t>www.nationalhealthfreedom.org</a:t>
            </a:r>
            <a:endParaRPr lang="en-US" sz="2000" dirty="0"/>
          </a:p>
          <a:p>
            <a:r>
              <a:rPr lang="en-US" sz="2000" dirty="0">
                <a:hlinkClick r:id="rId5"/>
              </a:rPr>
              <a:t>www.nationalhealthfreedomaction.org</a:t>
            </a:r>
            <a:endParaRPr lang="en-US" sz="2000" dirty="0"/>
          </a:p>
          <a:p>
            <a:endParaRPr lang="en-US" sz="2000" dirty="0"/>
          </a:p>
          <a:p>
            <a:r>
              <a:rPr lang="en-US" sz="2000" dirty="0"/>
              <a:t> </a:t>
            </a:r>
          </a:p>
        </p:txBody>
      </p:sp>
    </p:spTree>
    <p:extLst>
      <p:ext uri="{BB962C8B-B14F-4D97-AF65-F5344CB8AC3E}">
        <p14:creationId xmlns:p14="http://schemas.microsoft.com/office/powerpoint/2010/main" val="402572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61963" y="731371"/>
            <a:ext cx="7386637" cy="2133600"/>
          </a:xfrm>
        </p:spPr>
        <p:txBody>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2016 Washington State Homeopath Investigation</a:t>
            </a:r>
          </a:p>
        </p:txBody>
      </p:sp>
      <p:sp>
        <p:nvSpPr>
          <p:cNvPr id="79875" name="Rectangle 3"/>
          <p:cNvSpPr>
            <a:spLocks noGrp="1" noChangeArrowheads="1"/>
          </p:cNvSpPr>
          <p:nvPr>
            <p:ph idx="1"/>
          </p:nvPr>
        </p:nvSpPr>
        <p:spPr>
          <a:xfrm>
            <a:off x="685800" y="2743200"/>
            <a:ext cx="7772400" cy="3352800"/>
          </a:xfrm>
        </p:spPr>
        <p:txBody>
          <a:bodyPr/>
          <a:lstStyle/>
          <a:p>
            <a:pPr eaLnBrk="1" hangingPunct="1">
              <a:buFontTx/>
              <a:buNone/>
            </a:pPr>
            <a:endParaRPr lang="en-US" altLang="en-US" sz="3600" b="1" dirty="0">
              <a:solidFill>
                <a:srgbClr val="000099"/>
              </a:solidFill>
              <a:cs typeface="Times New Roman" panose="02020603050405020304" pitchFamily="18" charset="0"/>
            </a:endParaRPr>
          </a:p>
          <a:p>
            <a:pPr eaLnBrk="1" hangingPunct="1">
              <a:buFontTx/>
              <a:buNone/>
            </a:pPr>
            <a:r>
              <a:rPr lang="en-US" altLang="en-US" sz="3600" b="1" dirty="0">
                <a:solidFill>
                  <a:srgbClr val="006600"/>
                </a:solidFill>
                <a:cs typeface="Times New Roman" panose="02020603050405020304" pitchFamily="18" charset="0"/>
              </a:rPr>
              <a:t>Practicing Medicine</a:t>
            </a:r>
          </a:p>
          <a:p>
            <a:pPr eaLnBrk="1" hangingPunct="1">
              <a:buFontTx/>
              <a:buNone/>
            </a:pPr>
            <a:r>
              <a:rPr lang="en-US" altLang="en-US" sz="3600" b="1" dirty="0">
                <a:solidFill>
                  <a:srgbClr val="006600"/>
                </a:solidFill>
                <a:cs typeface="Times New Roman" panose="02020603050405020304" pitchFamily="18" charset="0"/>
              </a:rPr>
              <a:t>Practicing Naturopathic Medicine</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20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7086600" cy="1828800"/>
          </a:xfrm>
        </p:spPr>
        <p:txBody>
          <a:bodyPr>
            <a:normAutofit/>
          </a:bodyPr>
          <a:lstStyle/>
          <a:p>
            <a:pPr algn="ctr" eaLnBrk="1" hangingPunct="1">
              <a:defRPr/>
            </a:pPr>
            <a:r>
              <a:rPr lang="en-US" sz="4800" b="1" dirty="0">
                <a:solidFill>
                  <a:srgbClr val="FF0000"/>
                </a:solidFill>
                <a:effectLst>
                  <a:outerShdw blurRad="38100" dist="38100" dir="2700000" algn="tl">
                    <a:srgbClr val="000000"/>
                  </a:outerShdw>
                </a:effectLst>
                <a:cs typeface="Times New Roman" pitchFamily="18" charset="0"/>
              </a:rPr>
              <a:t>Washington Definition</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Practice of MEDICINE  </a:t>
            </a:r>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81000" y="2895600"/>
            <a:ext cx="7391400" cy="304698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800" b="1" i="1" dirty="0">
                <a:solidFill>
                  <a:srgbClr val="00660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FF0000"/>
                </a:solidFill>
                <a:effectLst>
                  <a:outerShdw blurRad="38100" dist="38100" dir="2700000" algn="tl">
                    <a:srgbClr val="000000"/>
                  </a:outerShdw>
                </a:effectLst>
                <a:cs typeface="Times New Roman" pitchFamily="18" charset="0"/>
              </a:rPr>
              <a:t>real or imaginary</a:t>
            </a:r>
            <a:r>
              <a:rPr lang="en-US" sz="2800" b="1" i="1" dirty="0">
                <a:solidFill>
                  <a:srgbClr val="006600"/>
                </a:solidFill>
                <a:cs typeface="Times New Roman" pitchFamily="18" charset="0"/>
              </a:rPr>
              <a:t>, by any means or instrumentality;…”</a:t>
            </a:r>
            <a:r>
              <a:rPr lang="en-US" sz="2400" b="1" i="1" dirty="0">
                <a:solidFill>
                  <a:srgbClr val="006600"/>
                </a:solidFill>
                <a:cs typeface="Times New Roman" pitchFamily="18" charset="0"/>
              </a:rPr>
              <a:t>   	</a:t>
            </a:r>
          </a:p>
          <a:p>
            <a:pPr fontAlgn="base">
              <a:spcBef>
                <a:spcPct val="0"/>
              </a:spcBef>
              <a:spcAft>
                <a:spcPct val="0"/>
              </a:spcAft>
              <a:defRPr/>
            </a:pPr>
            <a:r>
              <a:rPr lang="en-US" sz="2400" b="1" i="1" dirty="0">
                <a:solidFill>
                  <a:srgbClr val="00660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Washington RCW 18.71.011</a:t>
            </a:r>
          </a:p>
        </p:txBody>
      </p:sp>
    </p:spTree>
    <p:extLst>
      <p:ext uri="{BB962C8B-B14F-4D97-AF65-F5344CB8AC3E}">
        <p14:creationId xmlns:p14="http://schemas.microsoft.com/office/powerpoint/2010/main" val="23695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B2C4-66CC-4B6F-AB59-100E8EDB5BC4}"/>
              </a:ext>
            </a:extLst>
          </p:cNvPr>
          <p:cNvSpPr>
            <a:spLocks noGrp="1"/>
          </p:cNvSpPr>
          <p:nvPr>
            <p:ph type="title"/>
          </p:nvPr>
        </p:nvSpPr>
        <p:spPr>
          <a:xfrm>
            <a:off x="609599" y="609600"/>
            <a:ext cx="7467601" cy="2362200"/>
          </a:xfrm>
        </p:spPr>
        <p:txBody>
          <a:bodyPr>
            <a:normAutofit/>
          </a:bodyPr>
          <a:lstStyle/>
          <a:p>
            <a:pPr algn="ctr"/>
            <a:r>
              <a:rPr lang="en-US" sz="4800" b="1" dirty="0">
                <a:solidFill>
                  <a:srgbClr val="FF0000"/>
                </a:solidFill>
                <a:effectLst>
                  <a:outerShdw blurRad="38100" dist="38100" dir="2700000" algn="tl">
                    <a:srgbClr val="000000"/>
                  </a:outerShdw>
                </a:effectLst>
                <a:cs typeface="Times New Roman" pitchFamily="18" charset="0"/>
              </a:rPr>
              <a:t>2017 Maine </a:t>
            </a:r>
            <a:br>
              <a:rPr lang="en-US" sz="48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Homeopaths Wishing to Open Healing Center</a:t>
            </a:r>
            <a:endParaRPr lang="en-US" dirty="0"/>
          </a:p>
        </p:txBody>
      </p:sp>
      <p:sp>
        <p:nvSpPr>
          <p:cNvPr id="3" name="Content Placeholder 2">
            <a:extLst>
              <a:ext uri="{FF2B5EF4-FFF2-40B4-BE49-F238E27FC236}">
                <a16:creationId xmlns:a16="http://schemas.microsoft.com/office/drawing/2014/main" id="{E3D530CC-E0F1-4806-AE0F-589A8C4B822C}"/>
              </a:ext>
            </a:extLst>
          </p:cNvPr>
          <p:cNvSpPr>
            <a:spLocks noGrp="1"/>
          </p:cNvSpPr>
          <p:nvPr>
            <p:ph idx="1"/>
          </p:nvPr>
        </p:nvSpPr>
        <p:spPr>
          <a:xfrm>
            <a:off x="1905000" y="3352800"/>
            <a:ext cx="5204714" cy="1828800"/>
          </a:xfrm>
        </p:spPr>
        <p:txBody>
          <a:bodyPr>
            <a:normAutofit/>
          </a:bodyPr>
          <a:lstStyle/>
          <a:p>
            <a:pPr marL="0" indent="0" algn="ctr">
              <a:buNone/>
            </a:pPr>
            <a:r>
              <a:rPr lang="en-US" altLang="en-US" sz="3600" b="1" dirty="0">
                <a:solidFill>
                  <a:srgbClr val="006600"/>
                </a:solidFill>
                <a:cs typeface="Times New Roman" panose="02020603050405020304" pitchFamily="18" charset="0"/>
              </a:rPr>
              <a:t>Practicing Medicine?</a:t>
            </a:r>
          </a:p>
        </p:txBody>
      </p:sp>
    </p:spTree>
    <p:extLst>
      <p:ext uri="{BB962C8B-B14F-4D97-AF65-F5344CB8AC3E}">
        <p14:creationId xmlns:p14="http://schemas.microsoft.com/office/powerpoint/2010/main" val="39568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F6BC-1A29-41F4-9814-92AD6EEA8757}"/>
              </a:ext>
            </a:extLst>
          </p:cNvPr>
          <p:cNvSpPr>
            <a:spLocks noGrp="1"/>
          </p:cNvSpPr>
          <p:nvPr>
            <p:ph type="title"/>
          </p:nvPr>
        </p:nvSpPr>
        <p:spPr/>
        <p:txBody>
          <a:bodyPr/>
          <a:lstStyle/>
          <a:p>
            <a:pPr algn="ctr"/>
            <a:r>
              <a:rPr lang="en-US" sz="4400" b="1" dirty="0">
                <a:solidFill>
                  <a:srgbClr val="FF0000"/>
                </a:solidFill>
                <a:effectLst>
                  <a:outerShdw blurRad="38100" dist="38100" dir="2700000" algn="tl">
                    <a:srgbClr val="000000"/>
                  </a:outerShdw>
                </a:effectLst>
                <a:cs typeface="Times New Roman" pitchFamily="18" charset="0"/>
              </a:rPr>
              <a:t>Maine Law</a:t>
            </a:r>
            <a:br>
              <a:rPr lang="en-US" sz="4400"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PRACTICE OF MEDICINE</a:t>
            </a:r>
            <a:endParaRPr lang="en-US" dirty="0"/>
          </a:p>
        </p:txBody>
      </p:sp>
      <p:sp>
        <p:nvSpPr>
          <p:cNvPr id="3" name="Content Placeholder 2">
            <a:extLst>
              <a:ext uri="{FF2B5EF4-FFF2-40B4-BE49-F238E27FC236}">
                <a16:creationId xmlns:a16="http://schemas.microsoft.com/office/drawing/2014/main" id="{39F19150-E2B8-4F19-963A-C7F69707F792}"/>
              </a:ext>
            </a:extLst>
          </p:cNvPr>
          <p:cNvSpPr>
            <a:spLocks noGrp="1"/>
          </p:cNvSpPr>
          <p:nvPr>
            <p:ph idx="1"/>
          </p:nvPr>
        </p:nvSpPr>
        <p:spPr>
          <a:xfrm>
            <a:off x="609598" y="2160590"/>
            <a:ext cx="6781802" cy="4087810"/>
          </a:xfrm>
        </p:spPr>
        <p:txBody>
          <a:bodyPr>
            <a:normAutofit lnSpcReduction="10000"/>
          </a:bodyPr>
          <a:lstStyle/>
          <a:p>
            <a:pPr marL="0" indent="0">
              <a:buNone/>
            </a:pPr>
            <a:r>
              <a:rPr lang="en-US" sz="2400" b="1" i="1" dirty="0">
                <a:solidFill>
                  <a:srgbClr val="006600"/>
                </a:solidFill>
              </a:rPr>
              <a:t>“…diagnosing, relieving in any degree 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lang="en-US" b="1" i="1" dirty="0">
                <a:solidFill>
                  <a:srgbClr val="006600"/>
                </a:solidFill>
                <a:cs typeface="Times New Roman" pitchFamily="18" charset="0"/>
              </a:rPr>
              <a:t>		</a:t>
            </a:r>
            <a:r>
              <a:rPr lang="en-US" sz="1600" b="1" dirty="0">
                <a:solidFill>
                  <a:srgbClr val="006600"/>
                </a:solidFill>
                <a:cs typeface="Times New Roman" pitchFamily="18" charset="0"/>
              </a:rPr>
              <a:t>	</a:t>
            </a:r>
            <a:r>
              <a:rPr lang="en-US" sz="1050" b="1" dirty="0">
                <a:solidFill>
                  <a:srgbClr val="006600"/>
                </a:solidFill>
                <a:cs typeface="Times New Roman" pitchFamily="18" charset="0"/>
              </a:rPr>
              <a:t>														ME  Title 32, Chapter 48</a:t>
            </a:r>
            <a:endParaRPr lang="en-US" dirty="0"/>
          </a:p>
        </p:txBody>
      </p:sp>
    </p:spTree>
    <p:extLst>
      <p:ext uri="{BB962C8B-B14F-4D97-AF65-F5344CB8AC3E}">
        <p14:creationId xmlns:p14="http://schemas.microsoft.com/office/powerpoint/2010/main" val="120942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22C5-8B54-4B22-966F-4C8BEC808460}"/>
              </a:ext>
            </a:extLst>
          </p:cNvPr>
          <p:cNvSpPr>
            <a:spLocks noGrp="1"/>
          </p:cNvSpPr>
          <p:nvPr>
            <p:ph type="title"/>
          </p:nvPr>
        </p:nvSpPr>
        <p:spPr/>
        <p:txBody>
          <a:bodyPr>
            <a:normAutofit fontScale="90000"/>
          </a:bodyPr>
          <a:lstStyle/>
          <a:p>
            <a:pPr algn="ctr"/>
            <a:r>
              <a:rPr lang="en-US" sz="4800" b="1" dirty="0">
                <a:solidFill>
                  <a:srgbClr val="FF0000"/>
                </a:solidFill>
                <a:effectLst>
                  <a:outerShdw blurRad="38100" dist="38100" dir="2700000" algn="tl">
                    <a:srgbClr val="000000"/>
                  </a:outerShdw>
                </a:effectLst>
                <a:cs typeface="Times New Roman" pitchFamily="18" charset="0"/>
              </a:rPr>
              <a:t>Maine Law</a:t>
            </a:r>
            <a:br>
              <a:rPr lang="en-US" b="1" dirty="0">
                <a:solidFill>
                  <a:srgbClr val="FF0000"/>
                </a:solidFill>
                <a:effectLst>
                  <a:outerShdw blurRad="38100" dist="38100" dir="2700000" algn="tl">
                    <a:srgbClr val="000000"/>
                  </a:outerShdw>
                </a:effectLst>
                <a:cs typeface="Times New Roman" pitchFamily="18" charset="0"/>
              </a:rPr>
            </a:br>
            <a:r>
              <a:rPr lang="en-US" b="1" dirty="0">
                <a:solidFill>
                  <a:srgbClr val="FF0000"/>
                </a:solidFill>
                <a:effectLst>
                  <a:outerShdw blurRad="38100" dist="38100" dir="2700000" algn="tl">
                    <a:srgbClr val="000000"/>
                  </a:outerShdw>
                </a:effectLst>
                <a:cs typeface="Times New Roman" pitchFamily="18" charset="0"/>
              </a:rPr>
              <a:t>EXEMPTIONS to Class E Crime</a:t>
            </a:r>
            <a:endParaRPr lang="en-US" dirty="0"/>
          </a:p>
        </p:txBody>
      </p:sp>
      <p:sp>
        <p:nvSpPr>
          <p:cNvPr id="3" name="Content Placeholder 2">
            <a:extLst>
              <a:ext uri="{FF2B5EF4-FFF2-40B4-BE49-F238E27FC236}">
                <a16:creationId xmlns:a16="http://schemas.microsoft.com/office/drawing/2014/main" id="{7DFC9621-3857-4297-8DFD-CE211BCAA1AC}"/>
              </a:ext>
            </a:extLst>
          </p:cNvPr>
          <p:cNvSpPr>
            <a:spLocks noGrp="1"/>
          </p:cNvSpPr>
          <p:nvPr>
            <p:ph idx="1"/>
          </p:nvPr>
        </p:nvSpPr>
        <p:spPr>
          <a:xfrm>
            <a:off x="609598" y="2362199"/>
            <a:ext cx="6781801" cy="3200401"/>
          </a:xfrm>
        </p:spPr>
        <p:txBody>
          <a:bodyPr/>
          <a:lstStyle/>
          <a:p>
            <a:pPr marL="0" indent="0" fontAlgn="base">
              <a:spcBef>
                <a:spcPct val="0"/>
              </a:spcBef>
              <a:spcAft>
                <a:spcPct val="0"/>
              </a:spcAft>
              <a:buNone/>
              <a:defRPr/>
            </a:pPr>
            <a:r>
              <a:rPr lang="en-US" sz="2800" i="1" dirty="0">
                <a:solidFill>
                  <a:srgbClr val="006600"/>
                </a:solidFill>
                <a:cs typeface="Times New Roman" pitchFamily="18" charset="0"/>
              </a:rPr>
              <a:t>“…	</a:t>
            </a:r>
            <a:r>
              <a:rPr lang="en-US" sz="2800" b="1" i="1" dirty="0">
                <a:solidFill>
                  <a:srgbClr val="006600"/>
                </a:solidFill>
              </a:rPr>
              <a:t>Nothing in this chapter may be construed as to affect or prevent the practice of the religious tenets of a church in the ministration to the sick or suffering by mental or spiritual means.”</a:t>
            </a:r>
          </a:p>
          <a:p>
            <a:pPr marL="0" indent="0" algn="r" fontAlgn="base">
              <a:spcBef>
                <a:spcPct val="0"/>
              </a:spcBef>
              <a:spcAft>
                <a:spcPct val="0"/>
              </a:spcAft>
              <a:buNone/>
              <a:defRPr/>
            </a:pPr>
            <a:r>
              <a:rPr lang="en-US" sz="1400" b="1" dirty="0">
                <a:solidFill>
                  <a:srgbClr val="006600"/>
                </a:solidFill>
                <a:cs typeface="Times New Roman" pitchFamily="18" charset="0"/>
              </a:rPr>
              <a:t>	ME  Title 32, Chapter 48</a:t>
            </a:r>
            <a:endParaRPr lang="en-US" sz="1400" dirty="0"/>
          </a:p>
        </p:txBody>
      </p:sp>
    </p:spTree>
    <p:extLst>
      <p:ext uri="{BB962C8B-B14F-4D97-AF65-F5344CB8AC3E}">
        <p14:creationId xmlns:p14="http://schemas.microsoft.com/office/powerpoint/2010/main" val="32885359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3867</TotalTime>
  <Words>1819</Words>
  <Application>Microsoft Office PowerPoint</Application>
  <PresentationFormat>On-screen Show (4:3)</PresentationFormat>
  <Paragraphs>242</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Albertus Extra Bold</vt:lpstr>
      <vt:lpstr>Arial</vt:lpstr>
      <vt:lpstr>Calibri</vt:lpstr>
      <vt:lpstr>Garamond</vt:lpstr>
      <vt:lpstr>Times New Roman</vt:lpstr>
      <vt:lpstr>Trebuchet MS</vt:lpstr>
      <vt:lpstr>Wingdings 3</vt:lpstr>
      <vt:lpstr>Facet</vt:lpstr>
      <vt:lpstr>PowerPoint Presentation</vt:lpstr>
      <vt:lpstr>National Health Freedom Action </vt:lpstr>
      <vt:lpstr>U.S. Laws and Regulations Of the People, By the People and For the People  </vt:lpstr>
      <vt:lpstr>PowerPoint Presentation</vt:lpstr>
      <vt:lpstr>2016 Washington State Homeopath Investigation</vt:lpstr>
      <vt:lpstr>Washington Definition Practice of MEDICINE  </vt:lpstr>
      <vt:lpstr>2017 Maine  Homeopaths Wishing to Open Healing Center</vt:lpstr>
      <vt:lpstr>Maine Law PRACTICE OF MEDICINE</vt:lpstr>
      <vt:lpstr>Maine Law EXEMPTIONS to Class E Crime</vt:lpstr>
      <vt:lpstr>2018 Maine Bill  to Add New License</vt:lpstr>
      <vt:lpstr>Maine Bill  to Add New License, cont.</vt:lpstr>
      <vt:lpstr>Maine Bill  to Add New License, cont.</vt:lpstr>
      <vt:lpstr>2018 Maine Bill  to Add New Exemption</vt:lpstr>
      <vt:lpstr>2019 Maine Law New Exemption </vt:lpstr>
      <vt:lpstr>Safe Harbor Maine  at the Capitol</vt:lpstr>
      <vt:lpstr>2011-2019 Wisconsin  Wishing to protect herbalists, homeopaths, and traditional naturopaths</vt:lpstr>
      <vt:lpstr>Wisconsin State Law PRACTICE OF MEDICINE</vt:lpstr>
      <vt:lpstr>2015-2019 Massachusetts  Wishing to protect bodyworkers, herbalists, homeopaths, and more</vt:lpstr>
      <vt:lpstr>Massachusetts Regulation PRACTICE OF MEDICINE</vt:lpstr>
      <vt:lpstr>Massachusetts Law  Exemptions</vt:lpstr>
      <vt:lpstr>Massachusetts Bill  to Broaden Exemptions</vt:lpstr>
      <vt:lpstr>HFAMA Leaders at the Capitol</vt:lpstr>
      <vt:lpstr>Maryland Law  Practice of NATUROPATHIC Medicine</vt:lpstr>
      <vt:lpstr>Maryland Law Felony</vt:lpstr>
      <vt:lpstr>Maryland Law  Title Protection</vt:lpstr>
      <vt:lpstr>Kansas Law Healing Arts Not a Natural Right</vt:lpstr>
      <vt:lpstr>Georgia Law  Definition Practice of Medicine</vt:lpstr>
      <vt:lpstr>Alabama Law  Definition Practice of Medicine</vt:lpstr>
      <vt:lpstr>New Mexico’s Exemption Law</vt:lpstr>
      <vt:lpstr>Nevada’s Exemption Law  for “Wellness Services”</vt:lpstr>
      <vt:lpstr>Nevada Collaboration with Contract Lobbyist</vt:lpstr>
      <vt:lpstr>2019 Safe Harbor  Practitioner Exemption States!</vt:lpstr>
      <vt:lpstr>PowerPoint Presentation</vt:lpstr>
      <vt:lpstr>How to Pass a Bill  in Your State</vt:lpstr>
      <vt:lpstr>State Health Freedom Groups  Working on Many Issues</vt:lpstr>
      <vt:lpstr>PowerPoint Presentation</vt:lpstr>
      <vt:lpstr>Federal Issues</vt:lpstr>
      <vt:lpstr>Federal Law Definition of Drug</vt:lpstr>
      <vt:lpstr>Dietary Supplement = Food</vt:lpstr>
      <vt:lpstr>U.S. Dietary Supplements </vt:lpstr>
      <vt:lpstr>U.S. Dietary Supplements </vt:lpstr>
      <vt:lpstr>U.S. Dietary Supplements </vt:lpstr>
      <vt:lpstr> WHO is representing YOU?</vt:lpstr>
      <vt:lpstr>We Need Leaders … </vt:lpstr>
      <vt:lpstr>BE AN AGENT OF CHANGE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dc:creator>
  <cp:lastModifiedBy>Judy Buroker</cp:lastModifiedBy>
  <cp:revision>120</cp:revision>
  <dcterms:created xsi:type="dcterms:W3CDTF">2013-04-02T03:21:10Z</dcterms:created>
  <dcterms:modified xsi:type="dcterms:W3CDTF">2019-10-10T01:26:46Z</dcterms:modified>
</cp:coreProperties>
</file>