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5"/>
  </p:notesMasterIdLst>
  <p:sldIdLst>
    <p:sldId id="302" r:id="rId2"/>
    <p:sldId id="336" r:id="rId3"/>
    <p:sldId id="335" r:id="rId4"/>
    <p:sldId id="267" r:id="rId5"/>
    <p:sldId id="273" r:id="rId6"/>
    <p:sldId id="258" r:id="rId7"/>
    <p:sldId id="259" r:id="rId8"/>
    <p:sldId id="260" r:id="rId9"/>
    <p:sldId id="261" r:id="rId10"/>
    <p:sldId id="257" r:id="rId11"/>
    <p:sldId id="262" r:id="rId12"/>
    <p:sldId id="265" r:id="rId13"/>
    <p:sldId id="266" r:id="rId14"/>
    <p:sldId id="264" r:id="rId15"/>
    <p:sldId id="263" r:id="rId16"/>
    <p:sldId id="268" r:id="rId17"/>
    <p:sldId id="269" r:id="rId18"/>
    <p:sldId id="270" r:id="rId19"/>
    <p:sldId id="271" r:id="rId20"/>
    <p:sldId id="347" r:id="rId21"/>
    <p:sldId id="304" r:id="rId22"/>
    <p:sldId id="301" r:id="rId23"/>
    <p:sldId id="340" r:id="rId24"/>
    <p:sldId id="348" r:id="rId25"/>
    <p:sldId id="346" r:id="rId26"/>
    <p:sldId id="349" r:id="rId27"/>
    <p:sldId id="341" r:id="rId28"/>
    <p:sldId id="305" r:id="rId29"/>
    <p:sldId id="342" r:id="rId30"/>
    <p:sldId id="343" r:id="rId31"/>
    <p:sldId id="272" r:id="rId32"/>
    <p:sldId id="316" r:id="rId33"/>
    <p:sldId id="317" r:id="rId34"/>
    <p:sldId id="322" r:id="rId35"/>
    <p:sldId id="318" r:id="rId36"/>
    <p:sldId id="307" r:id="rId37"/>
    <p:sldId id="288" r:id="rId38"/>
    <p:sldId id="289" r:id="rId39"/>
    <p:sldId id="337" r:id="rId40"/>
    <p:sldId id="292" r:id="rId41"/>
    <p:sldId id="276" r:id="rId42"/>
    <p:sldId id="324" r:id="rId43"/>
    <p:sldId id="296" r:id="rId44"/>
    <p:sldId id="280" r:id="rId45"/>
    <p:sldId id="328" r:id="rId46"/>
    <p:sldId id="338" r:id="rId47"/>
    <p:sldId id="339" r:id="rId48"/>
    <p:sldId id="291" r:id="rId49"/>
    <p:sldId id="275" r:id="rId50"/>
    <p:sldId id="326" r:id="rId51"/>
    <p:sldId id="290" r:id="rId52"/>
    <p:sldId id="274" r:id="rId53"/>
    <p:sldId id="325" r:id="rId54"/>
    <p:sldId id="297" r:id="rId55"/>
    <p:sldId id="281" r:id="rId56"/>
    <p:sldId id="329" r:id="rId57"/>
    <p:sldId id="299" r:id="rId58"/>
    <p:sldId id="283" r:id="rId59"/>
    <p:sldId id="333" r:id="rId60"/>
    <p:sldId id="294" r:id="rId61"/>
    <p:sldId id="278" r:id="rId62"/>
    <p:sldId id="327" r:id="rId63"/>
    <p:sldId id="315" r:id="rId64"/>
    <p:sldId id="314" r:id="rId65"/>
    <p:sldId id="321" r:id="rId66"/>
    <p:sldId id="287" r:id="rId67"/>
    <p:sldId id="311" r:id="rId68"/>
    <p:sldId id="310" r:id="rId69"/>
    <p:sldId id="313" r:id="rId70"/>
    <p:sldId id="312" r:id="rId71"/>
    <p:sldId id="345" r:id="rId72"/>
    <p:sldId id="344" r:id="rId73"/>
    <p:sldId id="303" r:id="rId7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Tahoma" charset="0"/>
        <a:ea typeface="ＭＳ Ｐゴシック" charset="0"/>
        <a:cs typeface="+mn-cs"/>
      </a:defRPr>
    </a:lvl1pPr>
    <a:lvl2pPr marL="457200" algn="l" rtl="0" eaLnBrk="0" fontAlgn="base" hangingPunct="0">
      <a:spcBef>
        <a:spcPct val="0"/>
      </a:spcBef>
      <a:spcAft>
        <a:spcPct val="0"/>
      </a:spcAft>
      <a:defRPr b="1" kern="1200">
        <a:solidFill>
          <a:schemeClr val="tx1"/>
        </a:solidFill>
        <a:latin typeface="Tahoma" charset="0"/>
        <a:ea typeface="ＭＳ Ｐゴシック" charset="0"/>
        <a:cs typeface="+mn-cs"/>
      </a:defRPr>
    </a:lvl2pPr>
    <a:lvl3pPr marL="914400" algn="l" rtl="0" eaLnBrk="0" fontAlgn="base" hangingPunct="0">
      <a:spcBef>
        <a:spcPct val="0"/>
      </a:spcBef>
      <a:spcAft>
        <a:spcPct val="0"/>
      </a:spcAft>
      <a:defRPr b="1" kern="1200">
        <a:solidFill>
          <a:schemeClr val="tx1"/>
        </a:solidFill>
        <a:latin typeface="Tahoma" charset="0"/>
        <a:ea typeface="ＭＳ Ｐゴシック" charset="0"/>
        <a:cs typeface="+mn-cs"/>
      </a:defRPr>
    </a:lvl3pPr>
    <a:lvl4pPr marL="1371600" algn="l" rtl="0" eaLnBrk="0" fontAlgn="base" hangingPunct="0">
      <a:spcBef>
        <a:spcPct val="0"/>
      </a:spcBef>
      <a:spcAft>
        <a:spcPct val="0"/>
      </a:spcAft>
      <a:defRPr b="1" kern="1200">
        <a:solidFill>
          <a:schemeClr val="tx1"/>
        </a:solidFill>
        <a:latin typeface="Tahoma" charset="0"/>
        <a:ea typeface="ＭＳ Ｐゴシック" charset="0"/>
        <a:cs typeface="+mn-cs"/>
      </a:defRPr>
    </a:lvl4pPr>
    <a:lvl5pPr marL="1828800" algn="l" rtl="0" eaLnBrk="0" fontAlgn="base" hangingPunct="0">
      <a:spcBef>
        <a:spcPct val="0"/>
      </a:spcBef>
      <a:spcAft>
        <a:spcPct val="0"/>
      </a:spcAft>
      <a:defRPr b="1" kern="1200">
        <a:solidFill>
          <a:schemeClr val="tx1"/>
        </a:solidFill>
        <a:latin typeface="Tahoma" charset="0"/>
        <a:ea typeface="ＭＳ Ｐゴシック" charset="0"/>
        <a:cs typeface="+mn-cs"/>
      </a:defRPr>
    </a:lvl5pPr>
    <a:lvl6pPr marL="2286000" algn="l" defTabSz="457200" rtl="0" eaLnBrk="1" latinLnBrk="0" hangingPunct="1">
      <a:defRPr b="1" kern="1200">
        <a:solidFill>
          <a:schemeClr val="tx1"/>
        </a:solidFill>
        <a:latin typeface="Tahoma" charset="0"/>
        <a:ea typeface="ＭＳ Ｐゴシック" charset="0"/>
        <a:cs typeface="+mn-cs"/>
      </a:defRPr>
    </a:lvl6pPr>
    <a:lvl7pPr marL="2743200" algn="l" defTabSz="457200" rtl="0" eaLnBrk="1" latinLnBrk="0" hangingPunct="1">
      <a:defRPr b="1" kern="1200">
        <a:solidFill>
          <a:schemeClr val="tx1"/>
        </a:solidFill>
        <a:latin typeface="Tahoma" charset="0"/>
        <a:ea typeface="ＭＳ Ｐゴシック" charset="0"/>
        <a:cs typeface="+mn-cs"/>
      </a:defRPr>
    </a:lvl7pPr>
    <a:lvl8pPr marL="3200400" algn="l" defTabSz="457200" rtl="0" eaLnBrk="1" latinLnBrk="0" hangingPunct="1">
      <a:defRPr b="1" kern="1200">
        <a:solidFill>
          <a:schemeClr val="tx1"/>
        </a:solidFill>
        <a:latin typeface="Tahoma" charset="0"/>
        <a:ea typeface="ＭＳ Ｐゴシック" charset="0"/>
        <a:cs typeface="+mn-cs"/>
      </a:defRPr>
    </a:lvl8pPr>
    <a:lvl9pPr marL="3657600" algn="l" defTabSz="457200" rtl="0" eaLnBrk="1" latinLnBrk="0" hangingPunct="1">
      <a:defRPr b="1" kern="1200">
        <a:solidFill>
          <a:schemeClr val="tx1"/>
        </a:solidFill>
        <a:latin typeface="Tahoma"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varScale="1">
        <p:scale>
          <a:sx n="54" d="100"/>
          <a:sy n="54" d="100"/>
        </p:scale>
        <p:origin x="75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11E8DE-BE8B-D54C-8CDD-1855A8E27478}" type="datetimeFigureOut">
              <a:rPr lang="en-US" smtClean="0"/>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609EC-75DD-F84B-A9F0-3EAAFA5A3747}" type="slidenum">
              <a:rPr lang="en-US" smtClean="0"/>
              <a:t>‹#›</a:t>
            </a:fld>
            <a:endParaRPr lang="en-US"/>
          </a:p>
        </p:txBody>
      </p:sp>
    </p:spTree>
    <p:extLst>
      <p:ext uri="{BB962C8B-B14F-4D97-AF65-F5344CB8AC3E}">
        <p14:creationId xmlns:p14="http://schemas.microsoft.com/office/powerpoint/2010/main" val="65117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800475" y="1789113"/>
            <a:ext cx="5340350" cy="5056187"/>
            <a:chOff x="2394" y="1127"/>
            <a:chExt cx="3364" cy="3185"/>
          </a:xfrm>
        </p:grpSpPr>
        <p:sp>
          <p:nvSpPr>
            <p:cNvPr id="78851"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2"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3"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4"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55"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6"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7"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8"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59"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60"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1"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2"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3"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4"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5"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6"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7"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8"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69"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0"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1"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2"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3"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4"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5"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76"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77"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78"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79"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80"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81"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82"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8883"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8884"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8885" name="Rectangle 37"/>
          <p:cNvSpPr>
            <a:spLocks noGrp="1" noChangeArrowheads="1"/>
          </p:cNvSpPr>
          <p:nvPr>
            <p:ph type="dt" sz="half" idx="2"/>
          </p:nvPr>
        </p:nvSpPr>
        <p:spPr/>
        <p:txBody>
          <a:bodyPr/>
          <a:lstStyle>
            <a:lvl1pPr>
              <a:defRPr/>
            </a:lvl1pPr>
          </a:lstStyle>
          <a:p>
            <a:endParaRPr lang="en-US"/>
          </a:p>
        </p:txBody>
      </p:sp>
      <p:sp>
        <p:nvSpPr>
          <p:cNvPr id="78886" name="Rectangle 38"/>
          <p:cNvSpPr>
            <a:spLocks noGrp="1" noChangeArrowheads="1"/>
          </p:cNvSpPr>
          <p:nvPr>
            <p:ph type="ftr" sz="quarter" idx="3"/>
          </p:nvPr>
        </p:nvSpPr>
        <p:spPr/>
        <p:txBody>
          <a:bodyPr/>
          <a:lstStyle>
            <a:lvl1pPr>
              <a:defRPr/>
            </a:lvl1pPr>
          </a:lstStyle>
          <a:p>
            <a:endParaRPr lang="en-US"/>
          </a:p>
        </p:txBody>
      </p:sp>
      <p:sp>
        <p:nvSpPr>
          <p:cNvPr id="78887"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7888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8889" name="Rectangle 41"/>
          <p:cNvSpPr>
            <a:spLocks noGrp="1" noChangeArrowheads="1"/>
          </p:cNvSpPr>
          <p:nvPr>
            <p:ph type="sldNum" sz="quarter" idx="4"/>
          </p:nvPr>
        </p:nvSpPr>
        <p:spPr/>
        <p:txBody>
          <a:bodyPr/>
          <a:lstStyle>
            <a:lvl1pPr>
              <a:defRPr/>
            </a:lvl1pPr>
          </a:lstStyle>
          <a:p>
            <a:fld id="{E24E5E28-C447-234C-A2EF-93E71043C44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5A858B-5176-234E-A316-CF8291F440FF}" type="slidenum">
              <a:rPr lang="en-US"/>
              <a:pPr/>
              <a:t>‹#›</a:t>
            </a:fld>
            <a:endParaRPr lang="en-US"/>
          </a:p>
        </p:txBody>
      </p:sp>
    </p:spTree>
    <p:extLst>
      <p:ext uri="{BB962C8B-B14F-4D97-AF65-F5344CB8AC3E}">
        <p14:creationId xmlns:p14="http://schemas.microsoft.com/office/powerpoint/2010/main" val="284930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F17DFA-724C-8D45-9D34-A4CEC9DBB24C}" type="slidenum">
              <a:rPr lang="en-US"/>
              <a:pPr/>
              <a:t>‹#›</a:t>
            </a:fld>
            <a:endParaRPr lang="en-US"/>
          </a:p>
        </p:txBody>
      </p:sp>
    </p:spTree>
    <p:extLst>
      <p:ext uri="{BB962C8B-B14F-4D97-AF65-F5344CB8AC3E}">
        <p14:creationId xmlns:p14="http://schemas.microsoft.com/office/powerpoint/2010/main" val="400820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0ABABF-D45D-344B-BFAF-48AD591EABDD}" type="slidenum">
              <a:rPr lang="en-US"/>
              <a:pPr/>
              <a:t>‹#›</a:t>
            </a:fld>
            <a:endParaRPr lang="en-US"/>
          </a:p>
        </p:txBody>
      </p:sp>
    </p:spTree>
    <p:extLst>
      <p:ext uri="{BB962C8B-B14F-4D97-AF65-F5344CB8AC3E}">
        <p14:creationId xmlns:p14="http://schemas.microsoft.com/office/powerpoint/2010/main" val="4491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523DF8-6369-A441-A1EB-497AE32465E1}" type="slidenum">
              <a:rPr lang="en-US"/>
              <a:pPr/>
              <a:t>‹#›</a:t>
            </a:fld>
            <a:endParaRPr lang="en-US"/>
          </a:p>
        </p:txBody>
      </p:sp>
    </p:spTree>
    <p:extLst>
      <p:ext uri="{BB962C8B-B14F-4D97-AF65-F5344CB8AC3E}">
        <p14:creationId xmlns:p14="http://schemas.microsoft.com/office/powerpoint/2010/main" val="171831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694380-ED59-B348-B1A1-98FF0852A156}" type="slidenum">
              <a:rPr lang="en-US"/>
              <a:pPr/>
              <a:t>‹#›</a:t>
            </a:fld>
            <a:endParaRPr lang="en-US"/>
          </a:p>
        </p:txBody>
      </p:sp>
    </p:spTree>
    <p:extLst>
      <p:ext uri="{BB962C8B-B14F-4D97-AF65-F5344CB8AC3E}">
        <p14:creationId xmlns:p14="http://schemas.microsoft.com/office/powerpoint/2010/main" val="413493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44AFD5-11B6-4843-B324-23864B5F7D47}" type="slidenum">
              <a:rPr lang="en-US"/>
              <a:pPr/>
              <a:t>‹#›</a:t>
            </a:fld>
            <a:endParaRPr lang="en-US"/>
          </a:p>
        </p:txBody>
      </p:sp>
    </p:spTree>
    <p:extLst>
      <p:ext uri="{BB962C8B-B14F-4D97-AF65-F5344CB8AC3E}">
        <p14:creationId xmlns:p14="http://schemas.microsoft.com/office/powerpoint/2010/main" val="79203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FDD097-2C43-3D48-B3AA-78D7F52F0811}" type="slidenum">
              <a:rPr lang="en-US"/>
              <a:pPr/>
              <a:t>‹#›</a:t>
            </a:fld>
            <a:endParaRPr lang="en-US"/>
          </a:p>
        </p:txBody>
      </p:sp>
    </p:spTree>
    <p:extLst>
      <p:ext uri="{BB962C8B-B14F-4D97-AF65-F5344CB8AC3E}">
        <p14:creationId xmlns:p14="http://schemas.microsoft.com/office/powerpoint/2010/main" val="137598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F9BA67-DE58-4B4D-AC14-DB4C3D7BC3A1}" type="slidenum">
              <a:rPr lang="en-US"/>
              <a:pPr/>
              <a:t>‹#›</a:t>
            </a:fld>
            <a:endParaRPr lang="en-US"/>
          </a:p>
        </p:txBody>
      </p:sp>
    </p:spTree>
    <p:extLst>
      <p:ext uri="{BB962C8B-B14F-4D97-AF65-F5344CB8AC3E}">
        <p14:creationId xmlns:p14="http://schemas.microsoft.com/office/powerpoint/2010/main" val="39714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D03B2D6-4903-1542-924A-711E3A2E3EC1}" type="slidenum">
              <a:rPr lang="en-US"/>
              <a:pPr/>
              <a:t>‹#›</a:t>
            </a:fld>
            <a:endParaRPr lang="en-US"/>
          </a:p>
        </p:txBody>
      </p:sp>
    </p:spTree>
    <p:extLst>
      <p:ext uri="{BB962C8B-B14F-4D97-AF65-F5344CB8AC3E}">
        <p14:creationId xmlns:p14="http://schemas.microsoft.com/office/powerpoint/2010/main" val="20283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DEA76F-B4F1-8542-9194-F99D37C9A513}" type="slidenum">
              <a:rPr lang="en-US"/>
              <a:pPr/>
              <a:t>‹#›</a:t>
            </a:fld>
            <a:endParaRPr lang="en-US"/>
          </a:p>
        </p:txBody>
      </p:sp>
    </p:spTree>
    <p:extLst>
      <p:ext uri="{BB962C8B-B14F-4D97-AF65-F5344CB8AC3E}">
        <p14:creationId xmlns:p14="http://schemas.microsoft.com/office/powerpoint/2010/main" val="197791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800475" y="1789113"/>
            <a:ext cx="5340350" cy="5056187"/>
            <a:chOff x="2394" y="1127"/>
            <a:chExt cx="3364" cy="3185"/>
          </a:xfrm>
        </p:grpSpPr>
        <p:sp>
          <p:nvSpPr>
            <p:cNvPr id="7782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2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2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3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3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3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3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3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3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3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3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3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3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4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5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5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5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5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5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5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5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5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5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endParaRPr lang="en-US"/>
            </a:p>
          </p:txBody>
        </p:sp>
        <p:sp>
          <p:nvSpPr>
            <p:cNvPr id="7785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786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7786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6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6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b="0"/>
            </a:lvl1pPr>
          </a:lstStyle>
          <a:p>
            <a:endParaRPr lang="en-US"/>
          </a:p>
        </p:txBody>
      </p:sp>
      <p:sp>
        <p:nvSpPr>
          <p:cNvPr id="7786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b="0"/>
            </a:lvl1pPr>
          </a:lstStyle>
          <a:p>
            <a:endParaRPr lang="en-US"/>
          </a:p>
        </p:txBody>
      </p:sp>
      <p:sp>
        <p:nvSpPr>
          <p:cNvPr id="7786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F7A4DE06-CCED-8E47-9C2D-674AFC47B9F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fontAlgn="base">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OjcRiegiKBg" TargetMode="External"/><Relationship Id="rId2" Type="http://schemas.openxmlformats.org/officeDocument/2006/relationships/hyperlink" Target="https://youtu.be/56-9uMRw29E"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8A500"/>
                </a:solidFill>
              </a:rPr>
              <a:t>       </a:t>
            </a:r>
            <a:r>
              <a:rPr lang="en-US" dirty="0">
                <a:solidFill>
                  <a:schemeClr val="accent1"/>
                </a:solidFill>
              </a:rPr>
              <a:t>Homeopathy and epidemic disease    </a:t>
            </a:r>
          </a:p>
        </p:txBody>
      </p:sp>
      <p:pic>
        <p:nvPicPr>
          <p:cNvPr id="7" name="Picture Placeholder 6" descr="200235995-001.png"/>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p:pic>
      <p:sp>
        <p:nvSpPr>
          <p:cNvPr id="6" name="Text Placeholder 5"/>
          <p:cNvSpPr>
            <a:spLocks noGrp="1"/>
          </p:cNvSpPr>
          <p:nvPr>
            <p:ph type="body" sz="half" idx="2"/>
          </p:nvPr>
        </p:nvSpPr>
        <p:spPr/>
        <p:txBody>
          <a:bodyPr/>
          <a:lstStyle/>
          <a:p>
            <a:pPr>
              <a:lnSpc>
                <a:spcPct val="80000"/>
              </a:lnSpc>
            </a:pPr>
            <a:r>
              <a:rPr lang="en-US" sz="800" dirty="0"/>
              <a:t>                                                </a:t>
            </a:r>
            <a:r>
              <a:rPr lang="en-US" sz="1000" b="1" dirty="0"/>
              <a:t>Statistics and information provided by:</a:t>
            </a:r>
          </a:p>
          <a:p>
            <a:pPr>
              <a:lnSpc>
                <a:spcPct val="80000"/>
              </a:lnSpc>
            </a:pPr>
            <a:r>
              <a:rPr lang="en-US" sz="1000" b="1" dirty="0"/>
              <a:t> Julian Winston, Sandra J. </a:t>
            </a:r>
            <a:r>
              <a:rPr lang="en-US" sz="1000" b="1" dirty="0" err="1"/>
              <a:t>Perko</a:t>
            </a:r>
            <a:r>
              <a:rPr lang="en-US" sz="1000" b="1" dirty="0"/>
              <a:t>,</a:t>
            </a:r>
            <a:r>
              <a:rPr lang="ja-JP" altLang="en-US" sz="1000" b="1" dirty="0">
                <a:latin typeface="Arial"/>
              </a:rPr>
              <a:t>”</a:t>
            </a:r>
            <a:r>
              <a:rPr lang="en-US" sz="1000" b="1" dirty="0"/>
              <a:t>The Homeopathic Treatment of Influenza</a:t>
            </a:r>
            <a:r>
              <a:rPr lang="ja-JP" altLang="en-US" sz="1000" b="1" dirty="0">
                <a:latin typeface="Arial"/>
              </a:rPr>
              <a:t>”</a:t>
            </a:r>
            <a:r>
              <a:rPr lang="en-US" sz="1000" b="1" dirty="0"/>
              <a:t> and  extracts from W. A. Dewey M.D. University</a:t>
            </a:r>
            <a:r>
              <a:rPr lang="en-US" sz="1000" b="1" i="1" dirty="0"/>
              <a:t> </a:t>
            </a:r>
            <a:r>
              <a:rPr lang="en-US" sz="1000" b="1" dirty="0"/>
              <a:t>of Michigan, as reported in,</a:t>
            </a:r>
            <a:r>
              <a:rPr lang="ja-JP" altLang="en-US" sz="1000" b="1" dirty="0">
                <a:latin typeface="Arial"/>
              </a:rPr>
              <a:t>”</a:t>
            </a:r>
            <a:r>
              <a:rPr lang="en-US" sz="1000" b="1" dirty="0"/>
              <a:t> The Journal of The American Institute of Homeopathy,</a:t>
            </a:r>
            <a:r>
              <a:rPr lang="ja-JP" altLang="en-US" sz="1000" b="1" dirty="0">
                <a:latin typeface="Arial"/>
              </a:rPr>
              <a:t>”</a:t>
            </a:r>
            <a:r>
              <a:rPr lang="en-US" sz="1000" b="1" dirty="0"/>
              <a:t>1921 and the Dec 1918 edition of ,</a:t>
            </a:r>
            <a:r>
              <a:rPr lang="ja-JP" altLang="en-US" sz="1000" b="1" dirty="0">
                <a:latin typeface="Arial"/>
              </a:rPr>
              <a:t>”</a:t>
            </a:r>
            <a:r>
              <a:rPr lang="en-US" sz="1000" b="1" dirty="0"/>
              <a:t>The British Journal of Homeopathy </a:t>
            </a:r>
          </a:p>
          <a:p>
            <a:pPr>
              <a:lnSpc>
                <a:spcPct val="80000"/>
              </a:lnSpc>
            </a:pPr>
            <a:r>
              <a:rPr lang="en-US" sz="1000" b="1" i="1" dirty="0"/>
              <a:t>                                </a:t>
            </a:r>
            <a:r>
              <a:rPr lang="en-US" sz="1000" b="1" i="1" dirty="0">
                <a:solidFill>
                  <a:srgbClr val="FFFF00"/>
                </a:solidFill>
              </a:rPr>
              <a:t>Compiled by Sally Tamplin DSH PCH MARH</a:t>
            </a:r>
          </a:p>
          <a:p>
            <a:endParaRPr lang="en-US" dirty="0">
              <a:solidFill>
                <a:srgbClr val="FFFF00"/>
              </a:solidFill>
            </a:endParaRPr>
          </a:p>
        </p:txBody>
      </p:sp>
    </p:spTree>
    <p:extLst>
      <p:ext uri="{BB962C8B-B14F-4D97-AF65-F5344CB8AC3E}">
        <p14:creationId xmlns:p14="http://schemas.microsoft.com/office/powerpoint/2010/main" val="360730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b="1" dirty="0">
                <a:solidFill>
                  <a:schemeClr val="accent1"/>
                </a:solidFill>
              </a:rPr>
              <a:t>Cholera in America </a:t>
            </a:r>
          </a:p>
        </p:txBody>
      </p:sp>
      <p:sp>
        <p:nvSpPr>
          <p:cNvPr id="80899" name="Rectangle 3"/>
          <p:cNvSpPr>
            <a:spLocks noGrp="1" noChangeArrowheads="1"/>
          </p:cNvSpPr>
          <p:nvPr>
            <p:ph type="body" idx="1"/>
          </p:nvPr>
        </p:nvSpPr>
        <p:spPr/>
        <p:txBody>
          <a:bodyPr/>
          <a:lstStyle/>
          <a:p>
            <a:r>
              <a:rPr lang="en-US" dirty="0"/>
              <a:t>Dr. Joseph Pulte, working in Cincinnati during the cholera epidemic of 1849, claimed that he did not lose a single patient</a:t>
            </a:r>
          </a:p>
          <a:p>
            <a:endParaRPr lang="en-US" dirty="0"/>
          </a:p>
          <a:p>
            <a:r>
              <a:rPr lang="en-US" dirty="0"/>
              <a:t>People crowded to his door and stood in the street because his waiting room was full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b="1" dirty="0">
                <a:solidFill>
                  <a:schemeClr val="accent1"/>
                </a:solidFill>
              </a:rPr>
              <a:t>Yellow Fever in America</a:t>
            </a:r>
          </a:p>
        </p:txBody>
      </p:sp>
      <p:sp>
        <p:nvSpPr>
          <p:cNvPr id="86019" name="Rectangle 3"/>
          <p:cNvSpPr>
            <a:spLocks noGrp="1" noChangeArrowheads="1"/>
          </p:cNvSpPr>
          <p:nvPr>
            <p:ph type="body" idx="1"/>
          </p:nvPr>
        </p:nvSpPr>
        <p:spPr/>
        <p:txBody>
          <a:bodyPr/>
          <a:lstStyle/>
          <a:p>
            <a:pPr>
              <a:lnSpc>
                <a:spcPct val="90000"/>
              </a:lnSpc>
            </a:pPr>
            <a:r>
              <a:rPr lang="en-US" sz="2000" dirty="0"/>
              <a:t>During the 1850</a:t>
            </a:r>
            <a:r>
              <a:rPr lang="ja-JP" altLang="en-US" sz="2000" dirty="0">
                <a:latin typeface="Arial"/>
              </a:rPr>
              <a:t>’</a:t>
            </a:r>
            <a:r>
              <a:rPr lang="en-US" sz="2000" dirty="0"/>
              <a:t>s there were several epidemics of Yellow Fever in the southern states. Dr. Osler reported that the conventional mortality rate was between 15 – 85%</a:t>
            </a:r>
          </a:p>
          <a:p>
            <a:pPr>
              <a:lnSpc>
                <a:spcPct val="90000"/>
              </a:lnSpc>
            </a:pPr>
            <a:endParaRPr lang="en-US" sz="2000" dirty="0"/>
          </a:p>
          <a:p>
            <a:pPr>
              <a:lnSpc>
                <a:spcPct val="90000"/>
              </a:lnSpc>
            </a:pPr>
            <a:r>
              <a:rPr lang="en-US" sz="2000" dirty="0"/>
              <a:t>In Natchez Dr. Holcombe, a homeopath, reported a mortality rate of 6.43% and Dr. Davis, another homeopath, reported a mortality rate of 5.73%</a:t>
            </a:r>
          </a:p>
          <a:p>
            <a:pPr marL="0" indent="0">
              <a:lnSpc>
                <a:spcPct val="90000"/>
              </a:lnSpc>
              <a:buNone/>
            </a:pPr>
            <a:r>
              <a:rPr lang="en-US" sz="2000" dirty="0"/>
              <a:t> </a:t>
            </a:r>
          </a:p>
          <a:p>
            <a:pPr>
              <a:lnSpc>
                <a:spcPct val="90000"/>
              </a:lnSpc>
            </a:pPr>
            <a:r>
              <a:rPr lang="en-US" sz="2000" dirty="0"/>
              <a:t>In 1878 the mortality rate for cholera in New Orleans was 50% under conventional care, and 5.6% (In 1,945 cases in the same epidemic) with homeopathic 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br>
              <a:rPr lang="en-US" sz="4000"/>
            </a:br>
            <a:r>
              <a:rPr lang="en-US" sz="4000" b="1">
                <a:solidFill>
                  <a:schemeClr val="accent1"/>
                </a:solidFill>
              </a:rPr>
              <a:t>Diphtheria</a:t>
            </a:r>
          </a:p>
        </p:txBody>
      </p:sp>
      <p:sp>
        <p:nvSpPr>
          <p:cNvPr id="89091" name="Rectangle 3"/>
          <p:cNvSpPr>
            <a:spLocks noGrp="1" noChangeArrowheads="1"/>
          </p:cNvSpPr>
          <p:nvPr>
            <p:ph type="body" idx="1"/>
          </p:nvPr>
        </p:nvSpPr>
        <p:spPr/>
        <p:txBody>
          <a:bodyPr/>
          <a:lstStyle/>
          <a:p>
            <a:endParaRPr lang="en-US" dirty="0"/>
          </a:p>
          <a:p>
            <a:endParaRPr lang="en-US" dirty="0"/>
          </a:p>
          <a:p>
            <a:r>
              <a:rPr lang="en-US" dirty="0"/>
              <a:t>In the 1862 - 1864 records of Diphtheria in Broome County, New York the mortality rate for conventional care was 83.6% and the mortality rate for homeopathic care was 16.4%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b="1" dirty="0">
                <a:solidFill>
                  <a:schemeClr val="accent1"/>
                </a:solidFill>
              </a:rPr>
              <a:t>Polio</a:t>
            </a:r>
          </a:p>
        </p:txBody>
      </p:sp>
      <p:sp>
        <p:nvSpPr>
          <p:cNvPr id="90115" name="Rectangle 3"/>
          <p:cNvSpPr>
            <a:spLocks noGrp="1" noChangeArrowheads="1"/>
          </p:cNvSpPr>
          <p:nvPr>
            <p:ph type="body" idx="1"/>
          </p:nvPr>
        </p:nvSpPr>
        <p:spPr/>
        <p:txBody>
          <a:bodyPr/>
          <a:lstStyle/>
          <a:p>
            <a:pPr>
              <a:lnSpc>
                <a:spcPct val="80000"/>
              </a:lnSpc>
            </a:pPr>
            <a:endParaRPr lang="en-US" sz="2400" dirty="0"/>
          </a:p>
          <a:p>
            <a:pPr>
              <a:lnSpc>
                <a:spcPct val="80000"/>
              </a:lnSpc>
            </a:pPr>
            <a:r>
              <a:rPr lang="en-US" sz="2800" dirty="0"/>
              <a:t>Dr. Eizayaga of Argentina, tells of a Polio epidemic in Buenos Aires in 1957,where the symptoms of the epidemic resembled those of the homeopathic remedy </a:t>
            </a:r>
            <a:r>
              <a:rPr lang="en-US" sz="2800" b="1" i="1" dirty="0">
                <a:solidFill>
                  <a:srgbClr val="FFFF00"/>
                </a:solidFill>
              </a:rPr>
              <a:t>Lathyrus sativa</a:t>
            </a:r>
          </a:p>
          <a:p>
            <a:pPr>
              <a:lnSpc>
                <a:spcPct val="80000"/>
              </a:lnSpc>
            </a:pPr>
            <a:endParaRPr lang="en-US" sz="2800" b="1" i="1" dirty="0">
              <a:solidFill>
                <a:srgbClr val="FFFF00"/>
              </a:solidFill>
            </a:endParaRPr>
          </a:p>
          <a:p>
            <a:pPr>
              <a:lnSpc>
                <a:spcPct val="80000"/>
              </a:lnSpc>
            </a:pPr>
            <a:r>
              <a:rPr lang="en-US" sz="2800" dirty="0"/>
              <a:t>The homeopathic doctors and pharmacies gave </a:t>
            </a:r>
            <a:r>
              <a:rPr lang="en-US" sz="2800" b="1" i="1" dirty="0">
                <a:solidFill>
                  <a:srgbClr val="FFFF00"/>
                </a:solidFill>
              </a:rPr>
              <a:t>Lathyrus 30c</a:t>
            </a:r>
            <a:r>
              <a:rPr lang="en-US" sz="2800" dirty="0">
                <a:solidFill>
                  <a:srgbClr val="FFFF00"/>
                </a:solidFill>
              </a:rPr>
              <a:t> </a:t>
            </a:r>
            <a:r>
              <a:rPr lang="en-US" sz="2800" dirty="0"/>
              <a:t>as a prophylactic and thousands of doses were distributed. Nobody registered a case of contagion</a:t>
            </a:r>
          </a:p>
          <a:p>
            <a:pPr>
              <a:lnSpc>
                <a:spcPct val="80000"/>
              </a:lnSpc>
            </a:pP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b="1" dirty="0">
                <a:solidFill>
                  <a:schemeClr val="accent1"/>
                </a:solidFill>
              </a:rPr>
              <a:t>Homeopathic Lathyrus Sativa</a:t>
            </a:r>
          </a:p>
        </p:txBody>
      </p:sp>
      <p:sp>
        <p:nvSpPr>
          <p:cNvPr id="88067" name="Rectangle 3"/>
          <p:cNvSpPr>
            <a:spLocks noGrp="1" noChangeArrowheads="1"/>
          </p:cNvSpPr>
          <p:nvPr>
            <p:ph sz="half" idx="1"/>
          </p:nvPr>
        </p:nvSpPr>
        <p:spPr/>
        <p:txBody>
          <a:bodyPr/>
          <a:lstStyle/>
          <a:p>
            <a:r>
              <a:rPr lang="en-US" sz="1600" dirty="0"/>
              <a:t>This plant , if eaten in its raw form, affects affects the anterior and lateral columns of the spinal cord, causing many paralytic affections of the lower extremities. It causes excessive rigidity of the legs, spastic gait</a:t>
            </a:r>
          </a:p>
          <a:p>
            <a:endParaRPr lang="en-US" sz="1600" dirty="0"/>
          </a:p>
          <a:p>
            <a:r>
              <a:rPr lang="en-US" sz="1600" dirty="0"/>
              <a:t>Thus, using it in homeopathic form, it can be helpful in the recovery of nerve power in those with wasting and exhaustive diseases</a:t>
            </a:r>
          </a:p>
          <a:p>
            <a:endParaRPr lang="en-US" sz="1600" dirty="0"/>
          </a:p>
          <a:p>
            <a:r>
              <a:rPr lang="en-US" sz="1600" dirty="0" err="1"/>
              <a:t>Lathyrus</a:t>
            </a:r>
            <a:r>
              <a:rPr lang="en-US" sz="1600" dirty="0"/>
              <a:t> Sativa in homeopathic form proved to be extremely helpful in the polio epidemic in Argentina</a:t>
            </a:r>
          </a:p>
          <a:p>
            <a:endParaRPr lang="en-US" sz="1800" dirty="0"/>
          </a:p>
          <a:p>
            <a:endParaRPr lang="en-US" sz="1800" dirty="0"/>
          </a:p>
        </p:txBody>
      </p:sp>
      <p:pic>
        <p:nvPicPr>
          <p:cNvPr id="3" name="Content Placeholder 2" descr="220px-Lathyrus_sativus_flowers_Bangladesh_cropped.jpeg"/>
          <p:cNvPicPr>
            <a:picLocks noGrp="1" noChangeAspect="1"/>
          </p:cNvPicPr>
          <p:nvPr>
            <p:ph sz="half" idx="2"/>
          </p:nvPr>
        </p:nvPicPr>
        <p:blipFill>
          <a:blip r:embed="rId2">
            <a:extLst>
              <a:ext uri="{28A0092B-C50C-407E-A947-70E740481C1C}">
                <a14:useLocalDpi xmlns:a14="http://schemas.microsoft.com/office/drawing/2010/main" val="0"/>
              </a:ext>
            </a:extLst>
          </a:blip>
          <a:srcRect l="-9358" r="-9358"/>
          <a:stretch>
            <a:fillRect/>
          </a:stretch>
        </p:blipFill>
        <p:spPr>
          <a:xfrm>
            <a:off x="4572000" y="1219200"/>
            <a:ext cx="3276600" cy="2895600"/>
          </a:xfrm>
        </p:spPr>
      </p:pic>
      <p:pic>
        <p:nvPicPr>
          <p:cNvPr id="4" name="Picture 3" descr="220px-Lathyrus_sativus_seed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343400"/>
            <a:ext cx="2514600" cy="2209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z="3200" b="1" dirty="0">
                <a:solidFill>
                  <a:schemeClr val="accent1"/>
                </a:solidFill>
              </a:rPr>
              <a:t>The 1918 – 1919 Influenza Pandemic</a:t>
            </a:r>
          </a:p>
        </p:txBody>
      </p:sp>
      <p:sp>
        <p:nvSpPr>
          <p:cNvPr id="87043" name="Rectangle 3"/>
          <p:cNvSpPr>
            <a:spLocks noGrp="1" noChangeArrowheads="1"/>
          </p:cNvSpPr>
          <p:nvPr>
            <p:ph sz="half" idx="1"/>
          </p:nvPr>
        </p:nvSpPr>
        <p:spPr/>
        <p:txBody>
          <a:bodyPr/>
          <a:lstStyle/>
          <a:p>
            <a:pPr>
              <a:lnSpc>
                <a:spcPct val="90000"/>
              </a:lnSpc>
            </a:pPr>
            <a:r>
              <a:rPr lang="ja-JP" altLang="en-US" sz="2000" dirty="0">
                <a:latin typeface="Arial"/>
              </a:rPr>
              <a:t>“</a:t>
            </a:r>
            <a:r>
              <a:rPr lang="en-US" sz="2000" dirty="0"/>
              <a:t>Homeopathic doctors rose to the challenge of the most appalling Influenza pandemic in history, and they did so without the </a:t>
            </a:r>
            <a:r>
              <a:rPr lang="en-US" sz="2000" dirty="0">
                <a:solidFill>
                  <a:srgbClr val="FFFF00"/>
                </a:solidFill>
              </a:rPr>
              <a:t>fear and uncertainty </a:t>
            </a:r>
            <a:r>
              <a:rPr lang="en-US" sz="2000" dirty="0"/>
              <a:t>that paralyzed their allopathic colleagues.”</a:t>
            </a:r>
          </a:p>
          <a:p>
            <a:pPr>
              <a:lnSpc>
                <a:spcPct val="90000"/>
              </a:lnSpc>
            </a:pPr>
            <a:endParaRPr lang="en-US" sz="2000" dirty="0"/>
          </a:p>
          <a:p>
            <a:pPr>
              <a:lnSpc>
                <a:spcPct val="90000"/>
              </a:lnSpc>
            </a:pPr>
            <a:r>
              <a:rPr lang="en-US" sz="2000" dirty="0"/>
              <a:t>Dr. Frank Wieland of Chicago wrote: </a:t>
            </a:r>
            <a:r>
              <a:rPr lang="ja-JP" altLang="en-US" sz="2000" dirty="0">
                <a:latin typeface="Arial"/>
              </a:rPr>
              <a:t>“</a:t>
            </a:r>
            <a:r>
              <a:rPr lang="en-US" sz="2000" dirty="0"/>
              <a:t>In a plant of 8,000 workers there was only one    death. </a:t>
            </a:r>
            <a:r>
              <a:rPr lang="en-US" sz="2000" i="1" dirty="0">
                <a:solidFill>
                  <a:srgbClr val="FFFF00"/>
                </a:solidFill>
              </a:rPr>
              <a:t>Gelsemium</a:t>
            </a:r>
            <a:r>
              <a:rPr lang="en-US" sz="2000" dirty="0"/>
              <a:t> was practically the only homeopathic remedy used, there was no use of either aspirin or vaccination.</a:t>
            </a:r>
            <a:r>
              <a:rPr lang="ja-JP" altLang="en-US" sz="2000" dirty="0">
                <a:latin typeface="Arial"/>
              </a:rPr>
              <a:t>”</a:t>
            </a:r>
            <a:endParaRPr lang="en-US" altLang="ja-JP" sz="2000" dirty="0">
              <a:latin typeface="Arial"/>
            </a:endParaRPr>
          </a:p>
          <a:p>
            <a:pPr>
              <a:lnSpc>
                <a:spcPct val="90000"/>
              </a:lnSpc>
            </a:pPr>
            <a:endParaRPr lang="en-US" altLang="ja-JP" sz="1800" dirty="0">
              <a:latin typeface="Arial"/>
            </a:endParaRPr>
          </a:p>
          <a:p>
            <a:pPr>
              <a:lnSpc>
                <a:spcPct val="90000"/>
              </a:lnSpc>
            </a:pPr>
            <a:r>
              <a:rPr lang="en-US" sz="1000" dirty="0">
                <a:latin typeface="Arial"/>
              </a:rPr>
              <a:t>Soldiers Fort Riley, Kansas, Camp Funston</a:t>
            </a:r>
          </a:p>
          <a:p>
            <a:pPr marL="0" indent="0">
              <a:lnSpc>
                <a:spcPct val="90000"/>
              </a:lnSpc>
              <a:buNone/>
            </a:pPr>
            <a:r>
              <a:rPr lang="en-US" sz="1000" dirty="0">
                <a:latin typeface="Arial"/>
              </a:rPr>
              <a:t> Otis Historical Archives, National Museum of Health and Medicine</a:t>
            </a:r>
            <a:endParaRPr lang="en-US" sz="1000" dirty="0"/>
          </a:p>
        </p:txBody>
      </p:sp>
      <p:pic>
        <p:nvPicPr>
          <p:cNvPr id="3" name="Content Placeholder 2" descr="Emergency_hospital_during_Influenza_epidemic,_Camp_Funston,_Kansas_-_NCP_1603.jpg"/>
          <p:cNvPicPr>
            <a:picLocks noGrp="1" noChangeAspect="1"/>
          </p:cNvPicPr>
          <p:nvPr>
            <p:ph sz="half" idx="2"/>
          </p:nvPr>
        </p:nvPicPr>
        <p:blipFill>
          <a:blip r:embed="rId2">
            <a:extLst>
              <a:ext uri="{28A0092B-C50C-407E-A947-70E740481C1C}">
                <a14:useLocalDpi xmlns:a14="http://schemas.microsoft.com/office/drawing/2010/main" val="0"/>
              </a:ext>
            </a:extLst>
          </a:blip>
          <a:srcRect l="16615" r="16615"/>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600" b="1" dirty="0">
                <a:solidFill>
                  <a:schemeClr val="accent1"/>
                </a:solidFill>
              </a:rPr>
              <a:t>The 1918 – 1919 Influenza Pandemic</a:t>
            </a:r>
            <a:endParaRPr lang="en-US" sz="3600" dirty="0"/>
          </a:p>
        </p:txBody>
      </p:sp>
      <p:sp>
        <p:nvSpPr>
          <p:cNvPr id="92163" name="Rectangle 3"/>
          <p:cNvSpPr>
            <a:spLocks noGrp="1" noChangeArrowheads="1"/>
          </p:cNvSpPr>
          <p:nvPr>
            <p:ph type="body" idx="1"/>
          </p:nvPr>
        </p:nvSpPr>
        <p:spPr/>
        <p:txBody>
          <a:bodyPr/>
          <a:lstStyle/>
          <a:p>
            <a:pPr>
              <a:lnSpc>
                <a:spcPct val="90000"/>
              </a:lnSpc>
            </a:pPr>
            <a:r>
              <a:rPr lang="en-US" sz="2800" dirty="0"/>
              <a:t>Dean W. A. Pearson of Philadelphia collected 26,795 case of Influenza treated by homeopathic physicians. The mortality rate was 1.05% while the rate for conventional medicine was 30%</a:t>
            </a:r>
          </a:p>
          <a:p>
            <a:pPr>
              <a:lnSpc>
                <a:spcPct val="90000"/>
              </a:lnSpc>
            </a:pPr>
            <a:endParaRPr lang="en-US" sz="2800" dirty="0"/>
          </a:p>
          <a:p>
            <a:pPr>
              <a:lnSpc>
                <a:spcPct val="90000"/>
              </a:lnSpc>
            </a:pPr>
            <a:r>
              <a:rPr lang="en-US" sz="2800" dirty="0" err="1"/>
              <a:t>Dr.H.A.Roberts</a:t>
            </a:r>
            <a:r>
              <a:rPr lang="en-US" sz="2800" dirty="0"/>
              <a:t> of Connecticut had 30 physicians respond to his request for data. They reported 6, 602 cases with 55 deaths, which is less than a 1% mortality rate</a:t>
            </a:r>
          </a:p>
          <a:p>
            <a:pPr>
              <a:lnSpc>
                <a:spcPct val="90000"/>
              </a:lnSpc>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3600" b="1" dirty="0">
                <a:solidFill>
                  <a:schemeClr val="accent1"/>
                </a:solidFill>
              </a:rPr>
              <a:t>The 1918 – 1919 Influenza Pandemic</a:t>
            </a:r>
            <a:endParaRPr lang="en-US" sz="3600" dirty="0"/>
          </a:p>
        </p:txBody>
      </p:sp>
      <p:sp>
        <p:nvSpPr>
          <p:cNvPr id="93187" name="Rectangle 3"/>
          <p:cNvSpPr>
            <a:spLocks noGrp="1" noChangeArrowheads="1"/>
          </p:cNvSpPr>
          <p:nvPr>
            <p:ph type="body" idx="1"/>
          </p:nvPr>
        </p:nvSpPr>
        <p:spPr/>
        <p:txBody>
          <a:bodyPr/>
          <a:lstStyle/>
          <a:p>
            <a:pPr>
              <a:lnSpc>
                <a:spcPct val="80000"/>
              </a:lnSpc>
            </a:pPr>
            <a:r>
              <a:rPr lang="en-US" sz="2000" dirty="0"/>
              <a:t>Dr. G.B. Stearns of New York collected through the International Hahnemannian Association 17,000 cases of Influenza with a mortality rate of 4%</a:t>
            </a:r>
          </a:p>
          <a:p>
            <a:pPr>
              <a:lnSpc>
                <a:spcPct val="80000"/>
              </a:lnSpc>
            </a:pPr>
            <a:endParaRPr lang="en-US" sz="2000" dirty="0"/>
          </a:p>
          <a:p>
            <a:pPr>
              <a:lnSpc>
                <a:spcPct val="80000"/>
              </a:lnSpc>
            </a:pPr>
            <a:r>
              <a:rPr lang="en-US" sz="2000" dirty="0"/>
              <a:t>Dr. T.A. Mc </a:t>
            </a:r>
            <a:r>
              <a:rPr lang="en-US" sz="2000" dirty="0" err="1"/>
              <a:t>Cann</a:t>
            </a:r>
            <a:r>
              <a:rPr lang="en-US" sz="2000" dirty="0"/>
              <a:t> of Ohio reported a 1,000 cases of Influenza with no loses. </a:t>
            </a:r>
            <a:r>
              <a:rPr lang="ja-JP" altLang="en-US" sz="2000" b="1" i="1" dirty="0">
                <a:solidFill>
                  <a:srgbClr val="FFFF00"/>
                </a:solidFill>
                <a:latin typeface="Arial"/>
              </a:rPr>
              <a:t>“</a:t>
            </a:r>
            <a:r>
              <a:rPr lang="en-US" sz="2000" b="1" i="1" dirty="0">
                <a:solidFill>
                  <a:srgbClr val="FFFF00"/>
                </a:solidFill>
              </a:rPr>
              <a:t>Please give all credit to homeopathy.</a:t>
            </a:r>
            <a:r>
              <a:rPr lang="ja-JP" altLang="en-US" sz="2000" b="1" i="1" dirty="0">
                <a:solidFill>
                  <a:srgbClr val="FFFF00"/>
                </a:solidFill>
                <a:latin typeface="Arial"/>
              </a:rPr>
              <a:t>”</a:t>
            </a:r>
            <a:endParaRPr lang="en-US" altLang="ja-JP" sz="2000" b="1" i="1" dirty="0">
              <a:solidFill>
                <a:srgbClr val="FFFF00"/>
              </a:solidFill>
              <a:latin typeface="Arial"/>
            </a:endParaRPr>
          </a:p>
          <a:p>
            <a:pPr>
              <a:lnSpc>
                <a:spcPct val="80000"/>
              </a:lnSpc>
            </a:pPr>
            <a:endParaRPr lang="en-US" sz="2000" b="1" i="1" dirty="0">
              <a:solidFill>
                <a:schemeClr val="accent1"/>
              </a:solidFill>
            </a:endParaRPr>
          </a:p>
          <a:p>
            <a:pPr>
              <a:lnSpc>
                <a:spcPct val="80000"/>
              </a:lnSpc>
            </a:pPr>
            <a:r>
              <a:rPr lang="en-US" sz="2000" dirty="0"/>
              <a:t>Dr. A.B. Palmer of Seattle treated </a:t>
            </a:r>
            <a:r>
              <a:rPr lang="en-US" sz="2000" dirty="0" err="1"/>
              <a:t>approx</a:t>
            </a:r>
            <a:r>
              <a:rPr lang="en-US" sz="2000" dirty="0"/>
              <a:t> 500 cases which included pneumonia, he only lost two cases</a:t>
            </a:r>
          </a:p>
          <a:p>
            <a:pPr>
              <a:lnSpc>
                <a:spcPct val="80000"/>
              </a:lnSpc>
            </a:pPr>
            <a:endParaRPr lang="en-US" sz="2000" dirty="0"/>
          </a:p>
          <a:p>
            <a:pPr>
              <a:lnSpc>
                <a:spcPct val="80000"/>
              </a:lnSpc>
            </a:pPr>
            <a:r>
              <a:rPr lang="en-US" sz="2000" dirty="0"/>
              <a:t>Dr. F. A. Swartwout of Washington had 11 homeopathic physicians report 3,600 cases of Influenza with only 6 deaths</a:t>
            </a:r>
          </a:p>
          <a:p>
            <a:pPr>
              <a:lnSpc>
                <a:spcPct val="80000"/>
              </a:lnSpc>
            </a:pPr>
            <a:endParaRPr lang="en-US" sz="2000" dirty="0"/>
          </a:p>
          <a:p>
            <a:pPr>
              <a:lnSpc>
                <a:spcPct val="80000"/>
              </a:lnSpc>
            </a:pPr>
            <a:r>
              <a:rPr lang="en-US" sz="2000" dirty="0"/>
              <a:t>Dr. G. </a:t>
            </a:r>
            <a:r>
              <a:rPr lang="en-US" sz="2000" dirty="0" err="1"/>
              <a:t>G.Bascomb</a:t>
            </a:r>
            <a:r>
              <a:rPr lang="en-US" sz="2000" dirty="0"/>
              <a:t> of Lake Wilson, Minnesota reported 300  cases with no deaths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3600" b="1" dirty="0">
                <a:solidFill>
                  <a:schemeClr val="accent1"/>
                </a:solidFill>
              </a:rPr>
              <a:t>The 1918 – 1919 Influenza Pandemic</a:t>
            </a:r>
            <a:endParaRPr lang="en-US" sz="3600" dirty="0"/>
          </a:p>
        </p:txBody>
      </p:sp>
      <p:sp>
        <p:nvSpPr>
          <p:cNvPr id="94211" name="Rectangle 3"/>
          <p:cNvSpPr>
            <a:spLocks noGrp="1" noChangeArrowheads="1"/>
          </p:cNvSpPr>
          <p:nvPr>
            <p:ph type="body" idx="1"/>
          </p:nvPr>
        </p:nvSpPr>
        <p:spPr>
          <a:xfrm>
            <a:off x="457200" y="1524000"/>
            <a:ext cx="8229600" cy="4530725"/>
          </a:xfrm>
        </p:spPr>
        <p:txBody>
          <a:bodyPr/>
          <a:lstStyle/>
          <a:p>
            <a:pPr marL="0" indent="0">
              <a:lnSpc>
                <a:spcPct val="80000"/>
              </a:lnSpc>
              <a:buNone/>
            </a:pPr>
            <a:endParaRPr lang="en-US" sz="2000" dirty="0"/>
          </a:p>
          <a:p>
            <a:pPr>
              <a:lnSpc>
                <a:spcPct val="80000"/>
              </a:lnSpc>
            </a:pPr>
            <a:r>
              <a:rPr lang="ja-JP" altLang="en-US" sz="2000" dirty="0">
                <a:latin typeface="Arial"/>
              </a:rPr>
              <a:t>“</a:t>
            </a:r>
            <a:r>
              <a:rPr lang="en-US" sz="2000" dirty="0"/>
              <a:t>The development of pneumonia is a rare occurrence if a good homeopathic physician was called during the first 24 hours of attack.</a:t>
            </a:r>
            <a:r>
              <a:rPr lang="ja-JP" altLang="en-US" sz="2000" dirty="0">
                <a:latin typeface="Arial"/>
              </a:rPr>
              <a:t>”</a:t>
            </a:r>
            <a:r>
              <a:rPr lang="en-US" altLang="ja-JP" sz="2000" dirty="0">
                <a:latin typeface="Arial"/>
              </a:rPr>
              <a:t> (Dr. Arthur Grimmer)</a:t>
            </a:r>
            <a:endParaRPr lang="en-US" sz="2000" dirty="0"/>
          </a:p>
          <a:p>
            <a:pPr>
              <a:lnSpc>
                <a:spcPct val="80000"/>
              </a:lnSpc>
            </a:pPr>
            <a:endParaRPr lang="en-US" sz="2000" dirty="0"/>
          </a:p>
          <a:p>
            <a:pPr>
              <a:lnSpc>
                <a:spcPct val="80000"/>
              </a:lnSpc>
            </a:pPr>
            <a:r>
              <a:rPr lang="ja-JP" altLang="en-US" sz="2000" dirty="0">
                <a:latin typeface="Arial"/>
              </a:rPr>
              <a:t>“</a:t>
            </a:r>
            <a:r>
              <a:rPr lang="en-US" sz="2000" dirty="0"/>
              <a:t>I attended over one hundred cases without fatalities. I never deviated from the homeopathic remedy. I never gave aspirin”</a:t>
            </a:r>
          </a:p>
          <a:p>
            <a:pPr marL="0" indent="0">
              <a:lnSpc>
                <a:spcPct val="80000"/>
              </a:lnSpc>
              <a:buNone/>
            </a:pPr>
            <a:r>
              <a:rPr lang="en-US" sz="2000" dirty="0"/>
              <a:t>    (Dr. G. A. Wright of Forest Glen )</a:t>
            </a:r>
          </a:p>
          <a:p>
            <a:pPr marL="0" indent="0">
              <a:lnSpc>
                <a:spcPct val="80000"/>
              </a:lnSpc>
              <a:buNone/>
            </a:pPr>
            <a:r>
              <a:rPr lang="en-US" sz="2000" dirty="0"/>
              <a:t> </a:t>
            </a:r>
          </a:p>
          <a:p>
            <a:pPr>
              <a:lnSpc>
                <a:spcPct val="80000"/>
              </a:lnSpc>
            </a:pPr>
            <a:r>
              <a:rPr lang="en-US" sz="2000" dirty="0"/>
              <a:t> The homeopathic physicians avoided the use of aspirin and other drugs and had a low death rate. They emphasized the importance of fever in mobilizing the body’s defenses to heal itself</a:t>
            </a:r>
          </a:p>
          <a:p>
            <a:pPr marL="0" indent="0">
              <a:lnSpc>
                <a:spcPct val="80000"/>
              </a:lnSpc>
              <a:buNone/>
            </a:pPr>
            <a:endParaRPr lang="en-US" sz="2000" dirty="0"/>
          </a:p>
          <a:p>
            <a:pPr marL="0" indent="0">
              <a:lnSpc>
                <a:spcPct val="80000"/>
              </a:lnSpc>
              <a:buNone/>
            </a:pPr>
            <a:r>
              <a:rPr lang="en-US" sz="1600" b="1" dirty="0">
                <a:solidFill>
                  <a:srgbClr val="FFFF00"/>
                </a:solidFill>
              </a:rPr>
              <a:t>     “ This epidemic should encourage us to renewed faith in homeopathy.</a:t>
            </a:r>
            <a:r>
              <a:rPr lang="ja-JP" altLang="en-US" sz="1600" b="1" dirty="0">
                <a:solidFill>
                  <a:srgbClr val="FFFF00"/>
                </a:solidFill>
                <a:latin typeface="Arial"/>
              </a:rPr>
              <a:t>”</a:t>
            </a:r>
            <a:endParaRPr lang="en-US" sz="1600" b="1"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600" b="1" dirty="0">
                <a:solidFill>
                  <a:schemeClr val="accent1"/>
                </a:solidFill>
              </a:rPr>
              <a:t>The 1918 – 1919 Influenza Pandemic</a:t>
            </a:r>
            <a:endParaRPr lang="en-US" sz="3600" b="1" dirty="0"/>
          </a:p>
        </p:txBody>
      </p:sp>
      <p:sp>
        <p:nvSpPr>
          <p:cNvPr id="95235" name="Rectangle 3"/>
          <p:cNvSpPr>
            <a:spLocks noGrp="1" noChangeArrowheads="1"/>
          </p:cNvSpPr>
          <p:nvPr>
            <p:ph type="body" idx="1"/>
          </p:nvPr>
        </p:nvSpPr>
        <p:spPr/>
        <p:txBody>
          <a:bodyPr/>
          <a:lstStyle/>
          <a:p>
            <a:pPr>
              <a:lnSpc>
                <a:spcPct val="90000"/>
              </a:lnSpc>
            </a:pPr>
            <a:r>
              <a:rPr lang="en-US" sz="2400" dirty="0"/>
              <a:t>Dr. Dorothy Shepherd from England wrote:</a:t>
            </a:r>
          </a:p>
          <a:p>
            <a:pPr>
              <a:lnSpc>
                <a:spcPct val="90000"/>
              </a:lnSpc>
            </a:pPr>
            <a:endParaRPr lang="en-US" sz="2400" dirty="0">
              <a:solidFill>
                <a:srgbClr val="FFFF00"/>
              </a:solidFill>
            </a:endParaRPr>
          </a:p>
          <a:p>
            <a:pPr>
              <a:lnSpc>
                <a:spcPct val="90000"/>
              </a:lnSpc>
            </a:pPr>
            <a:r>
              <a:rPr lang="ja-JP" altLang="en-US" sz="2000" i="1" dirty="0">
                <a:solidFill>
                  <a:srgbClr val="FFFF00"/>
                </a:solidFill>
                <a:latin typeface="Arial"/>
              </a:rPr>
              <a:t>“</a:t>
            </a:r>
            <a:r>
              <a:rPr lang="en-US" sz="2000" i="1" dirty="0">
                <a:solidFill>
                  <a:srgbClr val="FFFF00"/>
                </a:solidFill>
              </a:rPr>
              <a:t>One treated over 100, nearer 150 cases; both rich and poor, young and old, male and female; and the results were astonishing. The cases were not picked ones; some were seriously ill when first seen, with high temperatures and bronchial involvement, some had it mildly, and yet the temperatures in nearly all cases came down in 24 to 48 hours.</a:t>
            </a:r>
          </a:p>
          <a:p>
            <a:pPr>
              <a:lnSpc>
                <a:spcPct val="90000"/>
              </a:lnSpc>
            </a:pPr>
            <a:endParaRPr lang="en-US" sz="2000" i="1" dirty="0">
              <a:solidFill>
                <a:srgbClr val="FFFF00"/>
              </a:solidFill>
            </a:endParaRPr>
          </a:p>
          <a:p>
            <a:pPr>
              <a:lnSpc>
                <a:spcPct val="90000"/>
              </a:lnSpc>
            </a:pPr>
            <a:r>
              <a:rPr lang="en-US" sz="2000" i="1" dirty="0">
                <a:solidFill>
                  <a:srgbClr val="FFFF00"/>
                </a:solidFill>
              </a:rPr>
              <a:t>They were kept strictly in bed for a week after the temperature was normal, kept on dilute fruit juice, no milk, no tea was allowed. And there was not a single death in the whole of this series and no subsequent complications.</a:t>
            </a:r>
            <a:r>
              <a:rPr lang="ja-JP" altLang="en-US" sz="2000" i="1" dirty="0">
                <a:solidFill>
                  <a:srgbClr val="FFFF00"/>
                </a:solidFill>
                <a:latin typeface="Arial"/>
              </a:rPr>
              <a:t>”</a:t>
            </a:r>
            <a:endParaRPr lang="en-US" sz="2000" i="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err="1">
                <a:solidFill>
                  <a:srgbClr val="FFFF00"/>
                </a:solidFill>
              </a:rPr>
              <a:t>www.flusolution.net</a:t>
            </a:r>
            <a:br>
              <a:rPr lang="en-US" sz="3600" dirty="0">
                <a:solidFill>
                  <a:srgbClr val="FFFF00"/>
                </a:solidFill>
              </a:rPr>
            </a:br>
            <a:r>
              <a:rPr lang="en-US" sz="2400" b="1" dirty="0">
                <a:solidFill>
                  <a:srgbClr val="F8A500"/>
                </a:solidFill>
              </a:rPr>
              <a:t>Homeopathic remedies  have always performed well in times of epidemic disease, including Ebola </a:t>
            </a:r>
            <a:endParaRPr lang="en-US" sz="2400" dirty="0"/>
          </a:p>
        </p:txBody>
      </p:sp>
      <p:pic>
        <p:nvPicPr>
          <p:cNvPr id="8" name="Content Placeholder 8" descr="Sally with Seaiwon Photo 1.JPG"/>
          <p:cNvPicPr>
            <a:picLocks noGrp="1" noChangeAspect="1"/>
          </p:cNvPicPr>
          <p:nvPr>
            <p:ph sz="half" idx="1"/>
          </p:nvPr>
        </p:nvPicPr>
        <p:blipFill>
          <a:blip r:embed="rId2">
            <a:extLst>
              <a:ext uri="{28A0092B-C50C-407E-A947-70E740481C1C}">
                <a14:useLocalDpi xmlns:a14="http://schemas.microsoft.com/office/drawing/2010/main" val="0"/>
              </a:ext>
            </a:extLst>
          </a:blip>
          <a:srcRect t="-24790" b="-24790"/>
          <a:stretch>
            <a:fillRect/>
          </a:stretch>
        </p:blipFill>
        <p:spPr/>
      </p:pic>
      <p:pic>
        <p:nvPicPr>
          <p:cNvPr id="9" name="Content Placeholder 4"/>
          <p:cNvPicPr>
            <a:picLocks noGrp="1" noChangeAspect="1"/>
          </p:cNvPicPr>
          <p:nvPr>
            <p:ph sz="half" idx="2"/>
          </p:nvPr>
        </p:nvPicPr>
        <p:blipFill>
          <a:blip r:embed="rId3"/>
          <a:srcRect t="-34063" b="-34063"/>
          <a:stretch>
            <a:fillRect/>
          </a:stretch>
        </p:blipFill>
        <p:spPr/>
      </p:pic>
    </p:spTree>
    <p:extLst>
      <p:ext uri="{BB962C8B-B14F-4D97-AF65-F5344CB8AC3E}">
        <p14:creationId xmlns:p14="http://schemas.microsoft.com/office/powerpoint/2010/main" val="295192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1" dirty="0">
                <a:solidFill>
                  <a:schemeClr val="accent1"/>
                </a:solidFill>
              </a:rPr>
              <a:t>Cuba’s experience with Homeoprophylaxis</a:t>
            </a:r>
          </a:p>
        </p:txBody>
      </p:sp>
      <p:pic>
        <p:nvPicPr>
          <p:cNvPr id="7" name="Content Placeholder 6" descr="125px-Flag_of_Cuba.svg.png"/>
          <p:cNvPicPr>
            <a:picLocks noGrp="1" noChangeAspect="1"/>
          </p:cNvPicPr>
          <p:nvPr>
            <p:ph sz="half" idx="2"/>
          </p:nvPr>
        </p:nvPicPr>
        <p:blipFill>
          <a:blip r:embed="rId2">
            <a:extLst>
              <a:ext uri="{28A0092B-C50C-407E-A947-70E740481C1C}">
                <a14:useLocalDpi xmlns:a14="http://schemas.microsoft.com/office/drawing/2010/main" val="0"/>
              </a:ext>
            </a:extLst>
          </a:blip>
          <a:srcRect t="-61295" b="-61295"/>
          <a:stretch>
            <a:fillRect/>
          </a:stretch>
        </p:blipFill>
        <p:spPr/>
      </p:pic>
      <p:sp>
        <p:nvSpPr>
          <p:cNvPr id="9" name="Content Placeholder 8"/>
          <p:cNvSpPr>
            <a:spLocks noGrp="1"/>
          </p:cNvSpPr>
          <p:nvPr>
            <p:ph sz="half" idx="1"/>
          </p:nvPr>
        </p:nvSpPr>
        <p:spPr/>
        <p:txBody>
          <a:bodyPr/>
          <a:lstStyle/>
          <a:p>
            <a:r>
              <a:rPr lang="en-US" sz="1800" dirty="0">
                <a:effectLst/>
              </a:rPr>
              <a:t>2004  - HP was first used in Cuba in a small intervention against </a:t>
            </a:r>
            <a:r>
              <a:rPr lang="en-US" sz="1800" dirty="0" err="1">
                <a:effectLst/>
              </a:rPr>
              <a:t>Hep</a:t>
            </a:r>
            <a:r>
              <a:rPr lang="en-US" sz="1800" dirty="0">
                <a:effectLst/>
              </a:rPr>
              <a:t> A</a:t>
            </a:r>
          </a:p>
          <a:p>
            <a:endParaRPr lang="en-US" sz="1800" dirty="0">
              <a:effectLst/>
            </a:endParaRPr>
          </a:p>
          <a:p>
            <a:r>
              <a:rPr lang="en-US" sz="1800" dirty="0">
                <a:effectLst/>
              </a:rPr>
              <a:t>Dr. </a:t>
            </a:r>
            <a:r>
              <a:rPr lang="en-US" sz="1800" dirty="0" err="1">
                <a:effectLst/>
              </a:rPr>
              <a:t>Campa</a:t>
            </a:r>
            <a:r>
              <a:rPr lang="en-US" sz="1800" dirty="0">
                <a:effectLst/>
              </a:rPr>
              <a:t> of the Finlay Institute was aware of the use of HP and decided to make a small test </a:t>
            </a:r>
          </a:p>
          <a:p>
            <a:endParaRPr lang="en-US" sz="1800" dirty="0">
              <a:effectLst/>
            </a:endParaRPr>
          </a:p>
          <a:p>
            <a:r>
              <a:rPr lang="en-US" sz="1800" dirty="0">
                <a:effectLst/>
              </a:rPr>
              <a:t>2006 - Dengue Fever. There was a small HP intervention using genus </a:t>
            </a:r>
            <a:r>
              <a:rPr lang="en-US" sz="1800" dirty="0" err="1">
                <a:effectLst/>
              </a:rPr>
              <a:t>epidemicus</a:t>
            </a:r>
            <a:r>
              <a:rPr lang="en-US" sz="1800" dirty="0">
                <a:effectLst/>
              </a:rPr>
              <a:t> remedies these were tested from 2006 in families of infected patients</a:t>
            </a:r>
            <a:br>
              <a:rPr lang="en-US" sz="1800" dirty="0">
                <a:effectLst/>
              </a:rPr>
            </a:br>
            <a:endParaRPr lang="en-US" sz="1800" dirty="0"/>
          </a:p>
        </p:txBody>
      </p:sp>
    </p:spTree>
    <p:extLst>
      <p:ext uri="{BB962C8B-B14F-4D97-AF65-F5344CB8AC3E}">
        <p14:creationId xmlns:p14="http://schemas.microsoft.com/office/powerpoint/2010/main" val="233104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Cuba: Dengue Fever and  Leptospirosis </a:t>
            </a:r>
          </a:p>
        </p:txBody>
      </p:sp>
      <p:sp>
        <p:nvSpPr>
          <p:cNvPr id="3" name="Content Placeholder 2"/>
          <p:cNvSpPr>
            <a:spLocks noGrp="1"/>
          </p:cNvSpPr>
          <p:nvPr>
            <p:ph idx="1"/>
          </p:nvPr>
        </p:nvSpPr>
        <p:spPr/>
        <p:txBody>
          <a:bodyPr/>
          <a:lstStyle/>
          <a:p>
            <a:r>
              <a:rPr lang="en-US" sz="2000" dirty="0">
                <a:effectLst/>
              </a:rPr>
              <a:t>Previous to 2007, conventional treatment of the population with vaccines still resulted in thousands of infections and a number of fatalities, and at a cost of US $2 million</a:t>
            </a:r>
          </a:p>
          <a:p>
            <a:endParaRPr lang="en-US" sz="2000" dirty="0">
              <a:effectLst/>
            </a:endParaRPr>
          </a:p>
          <a:p>
            <a:r>
              <a:rPr lang="en-US" sz="2000" dirty="0">
                <a:effectLst/>
              </a:rPr>
              <a:t>In 2007, medical authorities approved the use of Homeopathy in the management of the epidemic Dengue and </a:t>
            </a:r>
            <a:r>
              <a:rPr lang="en-US" sz="2000" dirty="0" err="1">
                <a:effectLst/>
              </a:rPr>
              <a:t>Leptopirosis</a:t>
            </a:r>
            <a:r>
              <a:rPr lang="en-US" sz="2000" dirty="0">
                <a:effectLst/>
              </a:rPr>
              <a:t> with successful results </a:t>
            </a:r>
            <a:br>
              <a:rPr lang="en-US" sz="2000" dirty="0">
                <a:effectLst/>
              </a:rPr>
            </a:br>
            <a:br>
              <a:rPr lang="en-US" sz="2000" dirty="0">
                <a:effectLst/>
              </a:rPr>
            </a:br>
            <a:r>
              <a:rPr lang="en-US" sz="2000" dirty="0">
                <a:effectLst/>
              </a:rPr>
              <a:t>Two doses were given to a population of 2.5 million, 7-9 days apart, bringing the incidence of infection to just under 10 people with no fatalities</a:t>
            </a:r>
            <a:br>
              <a:rPr lang="en-US" sz="2000" dirty="0">
                <a:effectLst/>
              </a:rPr>
            </a:br>
            <a:br>
              <a:rPr lang="en-US" sz="2000" dirty="0">
                <a:effectLst/>
              </a:rPr>
            </a:br>
            <a:r>
              <a:rPr lang="en-US" sz="2000" dirty="0">
                <a:effectLst/>
              </a:rPr>
              <a:t> </a:t>
            </a:r>
          </a:p>
          <a:p>
            <a:pPr marL="0" indent="0">
              <a:buNone/>
            </a:pPr>
            <a:endParaRPr lang="en-US" sz="1800" dirty="0"/>
          </a:p>
        </p:txBody>
      </p:sp>
    </p:spTree>
    <p:extLst>
      <p:ext uri="{BB962C8B-B14F-4D97-AF65-F5344CB8AC3E}">
        <p14:creationId xmlns:p14="http://schemas.microsoft.com/office/powerpoint/2010/main" val="2343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Cuba</a:t>
            </a:r>
            <a:br>
              <a:rPr lang="en-US" sz="3200" b="1" dirty="0">
                <a:solidFill>
                  <a:schemeClr val="accent1"/>
                </a:solidFill>
              </a:rPr>
            </a:br>
            <a:r>
              <a:rPr lang="en-US" sz="3200" b="1" dirty="0">
                <a:solidFill>
                  <a:schemeClr val="accent1"/>
                </a:solidFill>
              </a:rPr>
              <a:t> Homeoprophylaxis 2009 - 2010</a:t>
            </a:r>
          </a:p>
        </p:txBody>
      </p:sp>
      <p:sp>
        <p:nvSpPr>
          <p:cNvPr id="3" name="Content Placeholder 2"/>
          <p:cNvSpPr>
            <a:spLocks noGrp="1"/>
          </p:cNvSpPr>
          <p:nvPr>
            <p:ph idx="1"/>
          </p:nvPr>
        </p:nvSpPr>
        <p:spPr/>
        <p:txBody>
          <a:bodyPr/>
          <a:lstStyle/>
          <a:p>
            <a:endParaRPr lang="en-US" sz="2000" dirty="0">
              <a:solidFill>
                <a:schemeClr val="tx1"/>
              </a:solidFill>
              <a:effectLst/>
            </a:endParaRPr>
          </a:p>
          <a:p>
            <a:r>
              <a:rPr lang="en-US" sz="2000" dirty="0">
                <a:solidFill>
                  <a:schemeClr val="tx1"/>
                </a:solidFill>
                <a:effectLst/>
              </a:rPr>
              <a:t>According to the Finlay Institute nearly 90% of the Cuban population received homeopathic preventative medicine (</a:t>
            </a:r>
            <a:r>
              <a:rPr lang="en-US" sz="2000" dirty="0" err="1">
                <a:solidFill>
                  <a:schemeClr val="tx1"/>
                </a:solidFill>
                <a:effectLst/>
              </a:rPr>
              <a:t>homeoprophylaxis</a:t>
            </a:r>
            <a:r>
              <a:rPr lang="en-US" sz="2000" dirty="0">
                <a:solidFill>
                  <a:schemeClr val="tx1"/>
                </a:solidFill>
                <a:effectLst/>
              </a:rPr>
              <a:t>) for respiratory diseases and influenza with remarkable outcomes and a great reduction rate in mortality </a:t>
            </a:r>
          </a:p>
          <a:p>
            <a:pPr marL="0" indent="0">
              <a:buNone/>
            </a:pPr>
            <a:r>
              <a:rPr lang="en-US" sz="2000" dirty="0">
                <a:solidFill>
                  <a:schemeClr val="tx1"/>
                </a:solidFill>
                <a:effectLst/>
              </a:rPr>
              <a:t> </a:t>
            </a:r>
          </a:p>
          <a:p>
            <a:r>
              <a:rPr lang="en-US" sz="2000" dirty="0">
                <a:solidFill>
                  <a:schemeClr val="tx1"/>
                </a:solidFill>
                <a:effectLst/>
              </a:rPr>
              <a:t>Homeopathic interventions were also employed in other diseases in Cuba such as Hepatitis A , Dengue, Leptospirosis and conjunctivitis with successful results</a:t>
            </a:r>
          </a:p>
          <a:p>
            <a:endParaRPr lang="en-US" sz="2000" dirty="0">
              <a:effectLst/>
            </a:endParaRPr>
          </a:p>
          <a:p>
            <a:pPr marL="0" indent="0">
              <a:buNone/>
            </a:pPr>
            <a:r>
              <a:rPr lang="en-US" sz="2000" dirty="0">
                <a:solidFill>
                  <a:schemeClr val="tx1"/>
                </a:solidFill>
                <a:effectLst/>
              </a:rPr>
              <a:t> </a:t>
            </a:r>
          </a:p>
          <a:p>
            <a:endParaRPr lang="en-US" sz="2000" dirty="0"/>
          </a:p>
        </p:txBody>
      </p:sp>
    </p:spTree>
    <p:extLst>
      <p:ext uri="{BB962C8B-B14F-4D97-AF65-F5344CB8AC3E}">
        <p14:creationId xmlns:p14="http://schemas.microsoft.com/office/powerpoint/2010/main" val="128991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solidFill>
                  <a:schemeClr val="accent1"/>
                </a:solidFill>
              </a:rPr>
              <a:t>Cuba: Dengue Fever and  Leptospirosis </a:t>
            </a:r>
            <a:endParaRPr lang="en-US" sz="3200" dirty="0"/>
          </a:p>
        </p:txBody>
      </p:sp>
      <p:sp>
        <p:nvSpPr>
          <p:cNvPr id="5" name="Content Placeholder 4"/>
          <p:cNvSpPr>
            <a:spLocks noGrp="1"/>
          </p:cNvSpPr>
          <p:nvPr>
            <p:ph sz="half" idx="1"/>
          </p:nvPr>
        </p:nvSpPr>
        <p:spPr/>
        <p:txBody>
          <a:bodyPr/>
          <a:lstStyle/>
          <a:p>
            <a:endParaRPr lang="en-US" sz="1800" dirty="0">
              <a:effectLst/>
            </a:endParaRPr>
          </a:p>
          <a:p>
            <a:endParaRPr lang="en-US" sz="1800" dirty="0">
              <a:effectLst/>
            </a:endParaRPr>
          </a:p>
          <a:p>
            <a:r>
              <a:rPr lang="en-US" sz="1800" dirty="0">
                <a:effectLst/>
              </a:rPr>
              <a:t>Here is a video about </a:t>
            </a:r>
            <a:r>
              <a:rPr lang="en-US" sz="1800" dirty="0" err="1">
                <a:effectLst/>
              </a:rPr>
              <a:t>homeoprophylaxis</a:t>
            </a:r>
            <a:r>
              <a:rPr lang="en-US" sz="1800" dirty="0">
                <a:effectLst/>
              </a:rPr>
              <a:t> in Cuba </a:t>
            </a:r>
            <a:r>
              <a:rPr lang="en-US" sz="1800" b="1" dirty="0">
                <a:solidFill>
                  <a:srgbClr val="FFFF00"/>
                </a:solidFill>
                <a:effectLst/>
                <a:hlinkClick r:id="rId2"/>
              </a:rPr>
              <a:t>https://youtu.be/56-9uMRw29E</a:t>
            </a:r>
            <a:br>
              <a:rPr lang="en-US" sz="1800" b="1" dirty="0">
                <a:solidFill>
                  <a:srgbClr val="FFFF00"/>
                </a:solidFill>
                <a:effectLst/>
              </a:rPr>
            </a:br>
            <a:br>
              <a:rPr lang="en-US" sz="1800" dirty="0">
                <a:effectLst/>
              </a:rPr>
            </a:br>
            <a:r>
              <a:rPr lang="en-US" sz="1800" dirty="0">
                <a:effectLst/>
              </a:rPr>
              <a:t>More on homeopathy and the epidemics in Cuba:</a:t>
            </a:r>
            <a:br>
              <a:rPr lang="en-US" sz="1800" dirty="0">
                <a:effectLst/>
              </a:rPr>
            </a:br>
            <a:r>
              <a:rPr lang="en-US" sz="1800" b="1" dirty="0">
                <a:solidFill>
                  <a:srgbClr val="FFFF00"/>
                </a:solidFill>
                <a:effectLst/>
                <a:hlinkClick r:id="rId3"/>
              </a:rPr>
              <a:t>https://youtu.be/OjcRiegiKBg</a:t>
            </a:r>
            <a:endParaRPr lang="en-US" sz="1800" b="1" dirty="0">
              <a:solidFill>
                <a:srgbClr val="FFFF00"/>
              </a:solidFill>
              <a:effectLst/>
            </a:endParaRPr>
          </a:p>
          <a:p>
            <a:endParaRPr lang="en-US" dirty="0"/>
          </a:p>
        </p:txBody>
      </p:sp>
      <p:pic>
        <p:nvPicPr>
          <p:cNvPr id="7" name="Content Placeholder 6" descr="125px-Flag_of_Cuba.svg.png"/>
          <p:cNvPicPr>
            <a:picLocks noGrp="1" noChangeAspect="1"/>
          </p:cNvPicPr>
          <p:nvPr>
            <p:ph sz="half" idx="2"/>
          </p:nvPr>
        </p:nvPicPr>
        <p:blipFill>
          <a:blip r:embed="rId4">
            <a:extLst>
              <a:ext uri="{28A0092B-C50C-407E-A947-70E740481C1C}">
                <a14:useLocalDpi xmlns:a14="http://schemas.microsoft.com/office/drawing/2010/main" val="0"/>
              </a:ext>
            </a:extLst>
          </a:blip>
          <a:srcRect t="-61295" b="-61295"/>
          <a:stretch>
            <a:fillRect/>
          </a:stretch>
        </p:blipFill>
        <p:spPr/>
      </p:pic>
    </p:spTree>
    <p:extLst>
      <p:ext uri="{BB962C8B-B14F-4D97-AF65-F5344CB8AC3E}">
        <p14:creationId xmlns:p14="http://schemas.microsoft.com/office/powerpoint/2010/main" val="1841892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1"/>
                </a:solidFill>
              </a:rPr>
              <a:t>Cuba’s experience with Homeoprophylaxis</a:t>
            </a:r>
            <a:endParaRPr lang="en-US" sz="3600" dirty="0"/>
          </a:p>
        </p:txBody>
      </p:sp>
      <p:sp>
        <p:nvSpPr>
          <p:cNvPr id="3" name="Content Placeholder 2"/>
          <p:cNvSpPr>
            <a:spLocks noGrp="1"/>
          </p:cNvSpPr>
          <p:nvPr>
            <p:ph sz="half" idx="1"/>
          </p:nvPr>
        </p:nvSpPr>
        <p:spPr/>
        <p:txBody>
          <a:bodyPr/>
          <a:lstStyle/>
          <a:p>
            <a:endParaRPr lang="en-US" sz="2400" dirty="0">
              <a:effectLst/>
            </a:endParaRPr>
          </a:p>
          <a:p>
            <a:r>
              <a:rPr lang="en-US" sz="2400" dirty="0">
                <a:effectLst/>
              </a:rPr>
              <a:t>2010 - Swine flu 9.8 million were given HP against Swine flu</a:t>
            </a:r>
            <a:br>
              <a:rPr lang="en-US" sz="2400" dirty="0">
                <a:effectLst/>
              </a:rPr>
            </a:br>
            <a:endParaRPr lang="en-US" sz="2400" dirty="0">
              <a:effectLst/>
            </a:endParaRPr>
          </a:p>
          <a:p>
            <a:r>
              <a:rPr lang="en-US" sz="2400" dirty="0">
                <a:effectLst/>
              </a:rPr>
              <a:t>2010 </a:t>
            </a:r>
            <a:r>
              <a:rPr lang="mr-IN" sz="2400" dirty="0">
                <a:effectLst/>
              </a:rPr>
              <a:t>–</a:t>
            </a:r>
            <a:r>
              <a:rPr lang="en-US" sz="2400" dirty="0">
                <a:effectLst/>
              </a:rPr>
              <a:t> Pneumococcal</a:t>
            </a:r>
          </a:p>
          <a:p>
            <a:pPr marL="0" indent="0">
              <a:buNone/>
            </a:pPr>
            <a:r>
              <a:rPr lang="en-US" sz="2400" dirty="0">
                <a:effectLst/>
              </a:rPr>
              <a:t>    disease</a:t>
            </a:r>
            <a:br>
              <a:rPr lang="en-US" sz="2400" dirty="0">
                <a:effectLst/>
              </a:rPr>
            </a:br>
            <a:endParaRPr lang="en-US" sz="2400" dirty="0">
              <a:effectLst/>
            </a:endParaRPr>
          </a:p>
          <a:p>
            <a:r>
              <a:rPr lang="en-US" sz="2400" dirty="0">
                <a:effectLst/>
              </a:rPr>
              <a:t>2013 and 2014 - Cholera</a:t>
            </a:r>
            <a:br>
              <a:rPr lang="en-US" sz="2400" dirty="0">
                <a:effectLst/>
              </a:rPr>
            </a:br>
            <a:endParaRPr lang="en-US" sz="2400" dirty="0"/>
          </a:p>
        </p:txBody>
      </p:sp>
      <p:pic>
        <p:nvPicPr>
          <p:cNvPr id="5" name="Content Placeholder 6" descr="125px-Flag_of_Cuba.svg.png"/>
          <p:cNvPicPr>
            <a:picLocks noGrp="1" noChangeAspect="1"/>
          </p:cNvPicPr>
          <p:nvPr>
            <p:ph sz="half" idx="2"/>
          </p:nvPr>
        </p:nvPicPr>
        <p:blipFill>
          <a:blip r:embed="rId2">
            <a:extLst>
              <a:ext uri="{28A0092B-C50C-407E-A947-70E740481C1C}">
                <a14:useLocalDpi xmlns:a14="http://schemas.microsoft.com/office/drawing/2010/main" val="0"/>
              </a:ext>
            </a:extLst>
          </a:blip>
          <a:srcRect t="-61295" b="-61295"/>
          <a:stretch>
            <a:fillRect/>
          </a:stretch>
        </p:blipFill>
        <p:spPr/>
      </p:pic>
    </p:spTree>
    <p:extLst>
      <p:ext uri="{BB962C8B-B14F-4D97-AF65-F5344CB8AC3E}">
        <p14:creationId xmlns:p14="http://schemas.microsoft.com/office/powerpoint/2010/main" val="796596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solidFill>
                <a:effectLst/>
              </a:rPr>
              <a:t>Japanese encephalitis </a:t>
            </a:r>
            <a:endParaRPr lang="en-US" b="1" dirty="0">
              <a:solidFill>
                <a:schemeClr val="accent1"/>
              </a:solidFill>
            </a:endParaRPr>
          </a:p>
        </p:txBody>
      </p:sp>
      <p:sp>
        <p:nvSpPr>
          <p:cNvPr id="3" name="Content Placeholder 2"/>
          <p:cNvSpPr>
            <a:spLocks noGrp="1"/>
          </p:cNvSpPr>
          <p:nvPr>
            <p:ph sz="half" idx="1"/>
          </p:nvPr>
        </p:nvSpPr>
        <p:spPr/>
        <p:txBody>
          <a:bodyPr/>
          <a:lstStyle/>
          <a:p>
            <a:r>
              <a:rPr lang="en-GB" sz="1100" dirty="0">
                <a:effectLst/>
              </a:rPr>
              <a:t>Dr </a:t>
            </a:r>
            <a:r>
              <a:rPr lang="en-GB" sz="1100" dirty="0" err="1">
                <a:effectLst/>
              </a:rPr>
              <a:t>Srinivasulu</a:t>
            </a:r>
            <a:r>
              <a:rPr lang="en-GB" sz="1100" dirty="0">
                <a:effectLst/>
              </a:rPr>
              <a:t> </a:t>
            </a:r>
            <a:r>
              <a:rPr lang="en-GB" sz="1100" dirty="0" err="1">
                <a:effectLst/>
              </a:rPr>
              <a:t>Gadugu</a:t>
            </a:r>
            <a:r>
              <a:rPr lang="en-GB" sz="1100" dirty="0">
                <a:effectLst/>
              </a:rPr>
              <a:t>,</a:t>
            </a:r>
            <a:r>
              <a:rPr lang="en-GB" sz="1100" b="1" dirty="0">
                <a:effectLst/>
              </a:rPr>
              <a:t> </a:t>
            </a:r>
            <a:r>
              <a:rPr lang="en-GB" sz="1100" dirty="0">
                <a:effectLst/>
              </a:rPr>
              <a:t>assistant professor at The Government College, </a:t>
            </a:r>
            <a:r>
              <a:rPr lang="en-GB" sz="1100" dirty="0" err="1">
                <a:effectLst/>
              </a:rPr>
              <a:t>Kadapa</a:t>
            </a:r>
            <a:r>
              <a:rPr lang="en-GB" sz="1100" dirty="0">
                <a:effectLst/>
              </a:rPr>
              <a:t>, India has been working with Japanese encephalitis virus (JEV) in the state of </a:t>
            </a:r>
            <a:r>
              <a:rPr lang="en-GB" sz="1100" b="1" dirty="0">
                <a:solidFill>
                  <a:srgbClr val="FFFF00"/>
                </a:solidFill>
                <a:effectLst/>
              </a:rPr>
              <a:t>Andhra Pradesh, India’s eighth largest state</a:t>
            </a:r>
          </a:p>
          <a:p>
            <a:pPr marL="0" indent="0">
              <a:buNone/>
            </a:pPr>
            <a:endParaRPr lang="en-GB" sz="1100" dirty="0">
              <a:effectLst/>
            </a:endParaRPr>
          </a:p>
          <a:p>
            <a:r>
              <a:rPr lang="en-GB" sz="1100" dirty="0">
                <a:effectLst/>
              </a:rPr>
              <a:t>Vaccination has been available since 1941 but the small production capacity and its relatively high cost results in limited distribution and doubtful efficacy</a:t>
            </a:r>
          </a:p>
          <a:p>
            <a:pPr marL="0" indent="0">
              <a:buNone/>
            </a:pPr>
            <a:endParaRPr lang="en-GB" sz="1100" dirty="0">
              <a:effectLst/>
            </a:endParaRPr>
          </a:p>
          <a:p>
            <a:r>
              <a:rPr lang="en-GB" sz="1100" dirty="0">
                <a:effectLst/>
              </a:rPr>
              <a:t>In earlier years some homeopathy was used primarily the remedy </a:t>
            </a:r>
            <a:r>
              <a:rPr lang="en-GB" sz="1100" b="1" dirty="0">
                <a:solidFill>
                  <a:srgbClr val="FFFF00"/>
                </a:solidFill>
                <a:effectLst/>
              </a:rPr>
              <a:t>Belladonna</a:t>
            </a:r>
            <a:r>
              <a:rPr lang="en-GB" sz="1100" dirty="0">
                <a:effectLst/>
              </a:rPr>
              <a:t> but in 1999, the Government of Andhra Pradesh sought the help of the homeopathic community to help combat this disease as it was acknowledged that a better, more holistic, way of prescribing was required to prevent annual recurrences</a:t>
            </a:r>
            <a:endParaRPr lang="en-US" sz="1100" dirty="0">
              <a:effectLst/>
            </a:endParaRPr>
          </a:p>
          <a:p>
            <a:pPr marL="0" indent="0">
              <a:buNone/>
            </a:pPr>
            <a:r>
              <a:rPr lang="en-US" sz="1100" dirty="0">
                <a:effectLst/>
              </a:rPr>
              <a:t>  </a:t>
            </a:r>
            <a:r>
              <a:rPr lang="ru-RU" sz="1100" dirty="0">
                <a:effectLst/>
              </a:rPr>
              <a:t> </a:t>
            </a:r>
            <a:endParaRPr lang="en-US" sz="1100" dirty="0">
              <a:effectLst/>
            </a:endParaRPr>
          </a:p>
          <a:p>
            <a:r>
              <a:rPr lang="en-GB" sz="1100" dirty="0">
                <a:effectLst/>
              </a:rPr>
              <a:t>Since this HP protocol began in Andhra Pradesh in 1999, the mortality and morbidity rates of JEV have fallen drastically. 343 cases were reported in 2000 with 72 deaths; in 2001 only 30 cases with four deaths; in 2002 only 18 cases but no deaths, and in 2003 and 2004 no cases were recorded.</a:t>
            </a:r>
          </a:p>
          <a:p>
            <a:endParaRPr lang="en-GB" sz="1100" dirty="0">
              <a:effectLst/>
            </a:endParaRPr>
          </a:p>
          <a:p>
            <a:r>
              <a:rPr lang="en-GB" sz="1100" b="1" dirty="0">
                <a:solidFill>
                  <a:srgbClr val="FFFF00"/>
                </a:solidFill>
                <a:effectLst/>
              </a:rPr>
              <a:t>The Government has acknowledged the efficacy of homeopathy</a:t>
            </a:r>
            <a:r>
              <a:rPr lang="en-US" sz="1100" b="1" dirty="0">
                <a:solidFill>
                  <a:srgbClr val="FFFF00"/>
                </a:solidFill>
                <a:effectLst/>
              </a:rPr>
              <a:t> </a:t>
            </a:r>
            <a:endParaRPr lang="en-US" sz="1100" b="1" dirty="0">
              <a:solidFill>
                <a:srgbClr val="FFFF00"/>
              </a:solidFill>
            </a:endParaRPr>
          </a:p>
        </p:txBody>
      </p:sp>
      <p:pic>
        <p:nvPicPr>
          <p:cNvPr id="7" name="Content Placeholder 6" descr="National_Flag_of_India_at_Central_Park.jpg"/>
          <p:cNvPicPr>
            <a:picLocks noGrp="1" noChangeAspect="1"/>
          </p:cNvPicPr>
          <p:nvPr>
            <p:ph sz="half" idx="2"/>
          </p:nvPr>
        </p:nvPicPr>
        <p:blipFill>
          <a:blip r:embed="rId2">
            <a:extLst>
              <a:ext uri="{28A0092B-C50C-407E-A947-70E740481C1C}">
                <a14:useLocalDpi xmlns:a14="http://schemas.microsoft.com/office/drawing/2010/main" val="0"/>
              </a:ext>
            </a:extLst>
          </a:blip>
          <a:srcRect t="4962" b="4962"/>
          <a:stretch>
            <a:fillRect/>
          </a:stretch>
        </p:blipFill>
        <p:spPr/>
      </p:pic>
    </p:spTree>
    <p:extLst>
      <p:ext uri="{BB962C8B-B14F-4D97-AF65-F5344CB8AC3E}">
        <p14:creationId xmlns:p14="http://schemas.microsoft.com/office/powerpoint/2010/main" val="176206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sz="3200" b="1" dirty="0">
                <a:effectLst/>
              </a:rPr>
            </a:br>
            <a:r>
              <a:rPr lang="en-US" sz="2400" b="1" dirty="0">
                <a:solidFill>
                  <a:schemeClr val="accent1"/>
                </a:solidFill>
                <a:effectLst/>
              </a:rPr>
              <a:t>Ravi Roy and </a:t>
            </a:r>
            <a:r>
              <a:rPr lang="en-US" sz="2400" b="1" dirty="0" err="1">
                <a:solidFill>
                  <a:schemeClr val="accent1"/>
                </a:solidFill>
                <a:effectLst/>
              </a:rPr>
              <a:t>Carola</a:t>
            </a:r>
            <a:r>
              <a:rPr lang="en-US" sz="2400" b="1" dirty="0">
                <a:solidFill>
                  <a:schemeClr val="accent1"/>
                </a:solidFill>
                <a:effectLst/>
              </a:rPr>
              <a:t> </a:t>
            </a:r>
            <a:r>
              <a:rPr lang="en-US" sz="2400" b="1" dirty="0" err="1">
                <a:solidFill>
                  <a:schemeClr val="accent1"/>
                </a:solidFill>
                <a:effectLst/>
              </a:rPr>
              <a:t>Lage</a:t>
            </a:r>
            <a:r>
              <a:rPr lang="en-US" sz="2400" b="1" dirty="0">
                <a:solidFill>
                  <a:schemeClr val="accent1"/>
                </a:solidFill>
                <a:effectLst/>
              </a:rPr>
              <a:t> Roy</a:t>
            </a:r>
            <a:br>
              <a:rPr lang="en-US" sz="2400" b="1" dirty="0">
                <a:solidFill>
                  <a:schemeClr val="accent1"/>
                </a:solidFill>
                <a:effectLst/>
              </a:rPr>
            </a:br>
            <a:r>
              <a:rPr lang="en-US" sz="2400" b="1" dirty="0">
                <a:solidFill>
                  <a:schemeClr val="accent1"/>
                </a:solidFill>
                <a:effectLst/>
              </a:rPr>
              <a:t>German couple with a long experience using HP</a:t>
            </a:r>
            <a:br>
              <a:rPr lang="en-US" sz="2400" dirty="0">
                <a:solidFill>
                  <a:schemeClr val="accent1"/>
                </a:solidFill>
                <a:effectLst/>
              </a:rPr>
            </a:br>
            <a:endParaRPr lang="en-US" sz="2400" dirty="0">
              <a:solidFill>
                <a:schemeClr val="accent1"/>
              </a:solidFill>
            </a:endParaRPr>
          </a:p>
        </p:txBody>
      </p:sp>
      <p:sp>
        <p:nvSpPr>
          <p:cNvPr id="6" name="Content Placeholder 5"/>
          <p:cNvSpPr>
            <a:spLocks noGrp="1"/>
          </p:cNvSpPr>
          <p:nvPr>
            <p:ph idx="1"/>
          </p:nvPr>
        </p:nvSpPr>
        <p:spPr/>
        <p:txBody>
          <a:bodyPr/>
          <a:lstStyle/>
          <a:p>
            <a:r>
              <a:rPr lang="en-US" sz="1400" dirty="0">
                <a:effectLst/>
              </a:rPr>
              <a:t>In 1983 they were asked to write a guide for travelers, they described how people started to use </a:t>
            </a:r>
            <a:r>
              <a:rPr lang="en-US" sz="1400" b="1" i="1" dirty="0">
                <a:solidFill>
                  <a:srgbClr val="FFFF00"/>
                </a:solidFill>
                <a:effectLst/>
              </a:rPr>
              <a:t>China</a:t>
            </a:r>
            <a:r>
              <a:rPr lang="en-US" sz="1400" dirty="0">
                <a:effectLst/>
              </a:rPr>
              <a:t> for malaria prophylaxis. One dose of 200 c potency, after six months 1 M was given, then followed up in one year with a 10 M dose. They did this for about 10 years for people working and living in Africa and found that they were all free of malaria</a:t>
            </a:r>
            <a:br>
              <a:rPr lang="en-US" sz="1400" dirty="0">
                <a:effectLst/>
              </a:rPr>
            </a:br>
            <a:endParaRPr lang="en-US" sz="1400" dirty="0">
              <a:effectLst/>
            </a:endParaRPr>
          </a:p>
          <a:p>
            <a:r>
              <a:rPr lang="en-US" sz="1400" dirty="0">
                <a:effectLst/>
              </a:rPr>
              <a:t>Then after twenty-two years they decided they should do some kind of a study. They found a naturopath in Germany who travelled each year to Uganda, she was giving the </a:t>
            </a:r>
            <a:r>
              <a:rPr lang="en-US" sz="1400" dirty="0" err="1">
                <a:effectLst/>
              </a:rPr>
              <a:t>nosode</a:t>
            </a:r>
            <a:r>
              <a:rPr lang="en-US" sz="1400" dirty="0">
                <a:effectLst/>
              </a:rPr>
              <a:t> </a:t>
            </a:r>
            <a:r>
              <a:rPr lang="en-US" sz="1400" b="1" i="1" dirty="0">
                <a:solidFill>
                  <a:srgbClr val="FFFF00"/>
                </a:solidFill>
                <a:effectLst/>
              </a:rPr>
              <a:t>Malaria </a:t>
            </a:r>
            <a:r>
              <a:rPr lang="en-US" sz="1400" b="1" i="1" dirty="0" err="1">
                <a:solidFill>
                  <a:srgbClr val="FFFF00"/>
                </a:solidFill>
                <a:effectLst/>
              </a:rPr>
              <a:t>officianalis</a:t>
            </a:r>
            <a:r>
              <a:rPr lang="en-US" sz="1400" dirty="0">
                <a:effectLst/>
              </a:rPr>
              <a:t> to 6,000 children every year .The school spoke of a miracle they nearly got rid of malaria, before this 55% were infected but after this protocol only 5% were infected</a:t>
            </a:r>
            <a:br>
              <a:rPr lang="en-US" sz="1400" dirty="0">
                <a:effectLst/>
              </a:rPr>
            </a:br>
            <a:br>
              <a:rPr lang="en-US" sz="1400" dirty="0">
                <a:effectLst/>
              </a:rPr>
            </a:br>
            <a:r>
              <a:rPr lang="en-US" sz="1400" dirty="0">
                <a:effectLst/>
              </a:rPr>
              <a:t>Ravi and </a:t>
            </a:r>
            <a:r>
              <a:rPr lang="en-US" sz="1400" dirty="0" err="1">
                <a:effectLst/>
              </a:rPr>
              <a:t>Carola</a:t>
            </a:r>
            <a:r>
              <a:rPr lang="en-US" sz="1400" dirty="0">
                <a:effectLst/>
              </a:rPr>
              <a:t> built a school for freedom in Africa as a non profit organization and all the children get the </a:t>
            </a:r>
            <a:r>
              <a:rPr lang="en-US" sz="1400" dirty="0" err="1">
                <a:effectLst/>
              </a:rPr>
              <a:t>nosodes</a:t>
            </a:r>
            <a:r>
              <a:rPr lang="en-US" sz="1400" dirty="0">
                <a:effectLst/>
              </a:rPr>
              <a:t> to protect them from infectious disease. They also talked about a rabies project they began in 2002; they began to give </a:t>
            </a:r>
            <a:r>
              <a:rPr lang="en-US" sz="1400" b="1" i="1" dirty="0" err="1">
                <a:solidFill>
                  <a:srgbClr val="FFFF00"/>
                </a:solidFill>
                <a:effectLst/>
              </a:rPr>
              <a:t>Lyssin</a:t>
            </a:r>
            <a:r>
              <a:rPr lang="en-US" sz="1400" dirty="0">
                <a:solidFill>
                  <a:srgbClr val="FFFF00"/>
                </a:solidFill>
                <a:effectLst/>
              </a:rPr>
              <a:t> </a:t>
            </a:r>
            <a:r>
              <a:rPr lang="en-US" sz="1400" dirty="0">
                <a:effectLst/>
              </a:rPr>
              <a:t>in the 1M potency to dogs that were rounded up. All those dogs that were given the </a:t>
            </a:r>
            <a:r>
              <a:rPr lang="en-US" sz="1400" dirty="0" err="1">
                <a:effectLst/>
              </a:rPr>
              <a:t>nosode</a:t>
            </a:r>
            <a:r>
              <a:rPr lang="en-US" sz="1400" dirty="0">
                <a:effectLst/>
              </a:rPr>
              <a:t> were protected from rabies after being bitten by an infected dog</a:t>
            </a:r>
            <a:br>
              <a:rPr lang="en-US" sz="1400" dirty="0">
                <a:effectLst/>
              </a:rPr>
            </a:br>
            <a:br>
              <a:rPr lang="en-US" sz="1400" dirty="0">
                <a:effectLst/>
              </a:rPr>
            </a:br>
            <a:r>
              <a:rPr lang="en-US" sz="1400" dirty="0">
                <a:effectLst/>
              </a:rPr>
              <a:t>In 1986, in the wake of the Chernobyl disaster, they used the remedies </a:t>
            </a:r>
            <a:r>
              <a:rPr lang="en-US" sz="1400" b="1" i="1" dirty="0">
                <a:solidFill>
                  <a:srgbClr val="FFFF00"/>
                </a:solidFill>
                <a:effectLst/>
              </a:rPr>
              <a:t>Radium Bromide</a:t>
            </a:r>
            <a:r>
              <a:rPr lang="en-US" sz="1400" dirty="0">
                <a:solidFill>
                  <a:srgbClr val="FFFF00"/>
                </a:solidFill>
                <a:effectLst/>
              </a:rPr>
              <a:t> </a:t>
            </a:r>
            <a:r>
              <a:rPr lang="en-US" sz="1400" dirty="0">
                <a:effectLst/>
              </a:rPr>
              <a:t>and </a:t>
            </a:r>
            <a:r>
              <a:rPr lang="en-US" sz="1400" b="1" i="1" dirty="0">
                <a:solidFill>
                  <a:srgbClr val="FFFF00"/>
                </a:solidFill>
                <a:effectLst/>
              </a:rPr>
              <a:t>Cesium</a:t>
            </a:r>
            <a:r>
              <a:rPr lang="en-US" sz="1400" b="1" i="1" dirty="0">
                <a:effectLst/>
              </a:rPr>
              <a:t> </a:t>
            </a:r>
            <a:r>
              <a:rPr lang="en-US" sz="1400" dirty="0">
                <a:effectLst/>
              </a:rPr>
              <a:t>for those affected and they have continued to use these remedies as a prophylaxis against radiation damage for those living in an area near a nuclear reactor, they have discovered that when these two remedies are taken the population do not get diseases produced by radiation exposure.</a:t>
            </a:r>
          </a:p>
          <a:p>
            <a:endParaRPr lang="en-US" dirty="0"/>
          </a:p>
        </p:txBody>
      </p:sp>
    </p:spTree>
    <p:extLst>
      <p:ext uri="{BB962C8B-B14F-4D97-AF65-F5344CB8AC3E}">
        <p14:creationId xmlns:p14="http://schemas.microsoft.com/office/powerpoint/2010/main" val="865848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1"/>
                </a:solidFill>
              </a:rPr>
              <a:t>HOMEOPATHY TODAY </a:t>
            </a:r>
            <a:br>
              <a:rPr lang="en-US" sz="2800" b="1" dirty="0">
                <a:solidFill>
                  <a:schemeClr val="accent1"/>
                </a:solidFill>
              </a:rPr>
            </a:br>
            <a:r>
              <a:rPr lang="en-US" sz="2800" b="1" dirty="0">
                <a:solidFill>
                  <a:srgbClr val="FFFF00"/>
                </a:solidFill>
              </a:rPr>
              <a:t>Homeopathy Research Institute</a:t>
            </a:r>
            <a:endParaRPr lang="en-US" sz="2800" dirty="0">
              <a:solidFill>
                <a:srgbClr val="FFFF00"/>
              </a:solidFill>
            </a:endParaRPr>
          </a:p>
        </p:txBody>
      </p:sp>
      <p:pic>
        <p:nvPicPr>
          <p:cNvPr id="4" name="Picture Placeholder 6" descr="200235995-001.png"/>
          <p:cNvPicPr>
            <a:picLocks noGrp="1" noChangeAspect="1"/>
          </p:cNvPicPr>
          <p:nvPr>
            <p:ph idx="1"/>
          </p:nvPr>
        </p:nvPicPr>
        <p:blipFill>
          <a:blip r:embed="rId2">
            <a:extLst>
              <a:ext uri="{28A0092B-C50C-407E-A947-70E740481C1C}">
                <a14:useLocalDpi xmlns:a14="http://schemas.microsoft.com/office/drawing/2010/main" val="0"/>
              </a:ext>
            </a:extLst>
          </a:blip>
          <a:srcRect l="-40820" r="-40820"/>
          <a:stretch>
            <a:fillRect/>
          </a:stretch>
        </p:blipFill>
        <p:spPr/>
      </p:pic>
    </p:spTree>
    <p:extLst>
      <p:ext uri="{BB962C8B-B14F-4D97-AF65-F5344CB8AC3E}">
        <p14:creationId xmlns:p14="http://schemas.microsoft.com/office/powerpoint/2010/main" val="4234323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Homeopathy Research Institute</a:t>
            </a:r>
          </a:p>
        </p:txBody>
      </p:sp>
      <p:sp>
        <p:nvSpPr>
          <p:cNvPr id="3" name="Content Placeholder 2"/>
          <p:cNvSpPr>
            <a:spLocks noGrp="1"/>
          </p:cNvSpPr>
          <p:nvPr>
            <p:ph idx="1"/>
          </p:nvPr>
        </p:nvSpPr>
        <p:spPr/>
        <p:txBody>
          <a:bodyPr/>
          <a:lstStyle/>
          <a:p>
            <a:pPr>
              <a:lnSpc>
                <a:spcPct val="80000"/>
              </a:lnSpc>
            </a:pPr>
            <a:r>
              <a:rPr lang="en-US" sz="1800" b="1" dirty="0">
                <a:solidFill>
                  <a:srgbClr val="FFFF00"/>
                </a:solidFill>
              </a:rPr>
              <a:t>200 million people world wide use homeopathy on a regular basis</a:t>
            </a:r>
          </a:p>
          <a:p>
            <a:pPr>
              <a:lnSpc>
                <a:spcPct val="80000"/>
              </a:lnSpc>
            </a:pPr>
            <a:endParaRPr lang="en-US" sz="1800" b="1" dirty="0">
              <a:solidFill>
                <a:srgbClr val="FFFF00"/>
              </a:solidFill>
            </a:endParaRPr>
          </a:p>
          <a:p>
            <a:pPr>
              <a:lnSpc>
                <a:spcPct val="80000"/>
              </a:lnSpc>
            </a:pPr>
            <a:r>
              <a:rPr lang="en-US" sz="1800" dirty="0"/>
              <a:t>6 million people in the USA use homeopathy</a:t>
            </a:r>
          </a:p>
          <a:p>
            <a:pPr>
              <a:lnSpc>
                <a:spcPct val="80000"/>
              </a:lnSpc>
            </a:pPr>
            <a:endParaRPr lang="en-US" sz="1800" b="1" dirty="0">
              <a:solidFill>
                <a:srgbClr val="FFFF00"/>
              </a:solidFill>
            </a:endParaRPr>
          </a:p>
          <a:p>
            <a:pPr>
              <a:lnSpc>
                <a:spcPct val="80000"/>
              </a:lnSpc>
            </a:pPr>
            <a:r>
              <a:rPr lang="en-US" sz="2000" dirty="0"/>
              <a:t>It is included in the </a:t>
            </a:r>
            <a:r>
              <a:rPr lang="en-US" sz="2000" b="1" dirty="0">
                <a:solidFill>
                  <a:srgbClr val="FFFF00"/>
                </a:solidFill>
              </a:rPr>
              <a:t>national health systems </a:t>
            </a:r>
            <a:r>
              <a:rPr lang="en-US" sz="2000" dirty="0"/>
              <a:t>of a number of countries such as Brazil, Chile, Cuba, India, Mexico, Pakistan, South Africa and Switzerland</a:t>
            </a:r>
          </a:p>
          <a:p>
            <a:pPr marL="0" indent="0">
              <a:lnSpc>
                <a:spcPct val="80000"/>
              </a:lnSpc>
              <a:buNone/>
            </a:pPr>
            <a:endParaRPr lang="en-US" sz="2000" dirty="0"/>
          </a:p>
          <a:p>
            <a:pPr>
              <a:lnSpc>
                <a:spcPct val="80000"/>
              </a:lnSpc>
            </a:pPr>
            <a:r>
              <a:rPr lang="en-US" sz="2000" dirty="0"/>
              <a:t>In India 100 million people depend solely on homeopathy for their medical care. There are over  224,000 registered  homeopathic doctors and </a:t>
            </a:r>
            <a:r>
              <a:rPr lang="en-US" sz="2000" b="1" dirty="0">
                <a:solidFill>
                  <a:srgbClr val="FFFF00"/>
                </a:solidFill>
              </a:rPr>
              <a:t>India has 207 Government hospitals providing treatment</a:t>
            </a:r>
          </a:p>
          <a:p>
            <a:pPr>
              <a:lnSpc>
                <a:spcPct val="80000"/>
              </a:lnSpc>
            </a:pPr>
            <a:endParaRPr lang="en-US" sz="2000" dirty="0"/>
          </a:p>
          <a:p>
            <a:pPr>
              <a:lnSpc>
                <a:spcPct val="80000"/>
              </a:lnSpc>
            </a:pPr>
            <a:r>
              <a:rPr lang="en-US" sz="2000" dirty="0"/>
              <a:t>It is popular in Europe, it is practiced in 40 out of 42 European countries</a:t>
            </a:r>
          </a:p>
          <a:p>
            <a:pPr>
              <a:lnSpc>
                <a:spcPct val="80000"/>
              </a:lnSpc>
            </a:pPr>
            <a:endParaRPr lang="en-US" sz="2000" dirty="0"/>
          </a:p>
          <a:p>
            <a:pPr>
              <a:lnSpc>
                <a:spcPct val="80000"/>
              </a:lnSpc>
            </a:pPr>
            <a:r>
              <a:rPr lang="en-US" sz="2000" dirty="0"/>
              <a:t> The British royal family have used it for generations</a:t>
            </a:r>
          </a:p>
          <a:p>
            <a:pPr>
              <a:lnSpc>
                <a:spcPct val="80000"/>
              </a:lnSpc>
            </a:pPr>
            <a:endParaRPr lang="en-US" sz="2000" dirty="0"/>
          </a:p>
          <a:p>
            <a:pPr>
              <a:lnSpc>
                <a:spcPct val="80000"/>
              </a:lnSpc>
            </a:pPr>
            <a:endParaRPr lang="en-US" sz="2000" dirty="0"/>
          </a:p>
          <a:p>
            <a:pPr eaLnBrk="0" hangingPunct="0">
              <a:spcBef>
                <a:spcPct val="0"/>
              </a:spcBef>
              <a:buClrTx/>
              <a:buSzTx/>
              <a:buFontTx/>
              <a:buNone/>
            </a:pPr>
            <a:endParaRPr lang="en-US" sz="2000" dirty="0"/>
          </a:p>
        </p:txBody>
      </p:sp>
    </p:spTree>
    <p:extLst>
      <p:ext uri="{BB962C8B-B14F-4D97-AF65-F5344CB8AC3E}">
        <p14:creationId xmlns:p14="http://schemas.microsoft.com/office/powerpoint/2010/main" val="1299593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chemeClr val="accent1"/>
                </a:solidFill>
              </a:rPr>
              <a:t>Homeopathy and the COVID </a:t>
            </a:r>
            <a:r>
              <a:rPr lang="mr-IN" sz="2800" b="1" dirty="0">
                <a:solidFill>
                  <a:schemeClr val="accent1"/>
                </a:solidFill>
              </a:rPr>
              <a:t>–</a:t>
            </a:r>
            <a:r>
              <a:rPr lang="en-US" sz="2800" b="1" dirty="0">
                <a:solidFill>
                  <a:schemeClr val="accent1"/>
                </a:solidFill>
              </a:rPr>
              <a:t> 19 Epidemic</a:t>
            </a:r>
          </a:p>
        </p:txBody>
      </p:sp>
      <p:sp>
        <p:nvSpPr>
          <p:cNvPr id="5" name="Content Placeholder 4"/>
          <p:cNvSpPr>
            <a:spLocks noGrp="1"/>
          </p:cNvSpPr>
          <p:nvPr>
            <p:ph sz="half" idx="1"/>
          </p:nvPr>
        </p:nvSpPr>
        <p:spPr/>
        <p:txBody>
          <a:bodyPr/>
          <a:lstStyle/>
          <a:p>
            <a:r>
              <a:rPr lang="en-US" sz="2000" dirty="0"/>
              <a:t>Homeopaths around the globe are successfully treating many people ill with coronavirus</a:t>
            </a:r>
          </a:p>
          <a:p>
            <a:endParaRPr lang="en-US" sz="2000" dirty="0"/>
          </a:p>
          <a:p>
            <a:r>
              <a:rPr lang="en-US" sz="2000" dirty="0"/>
              <a:t>Already a number of remedies are showing themselves to be particularly helpful</a:t>
            </a:r>
          </a:p>
          <a:p>
            <a:endParaRPr lang="en-US" sz="2000" dirty="0"/>
          </a:p>
          <a:p>
            <a:r>
              <a:rPr lang="en-US" sz="2000" dirty="0"/>
              <a:t>As these genus </a:t>
            </a:r>
            <a:r>
              <a:rPr lang="en-US" sz="2000" dirty="0" err="1"/>
              <a:t>epidemicus</a:t>
            </a:r>
            <a:r>
              <a:rPr lang="en-US" sz="2000" dirty="0"/>
              <a:t> remedies become clear, and as we have further information, it will be reported on our web site</a:t>
            </a:r>
          </a:p>
          <a:p>
            <a:endParaRPr lang="en-US" sz="2000" dirty="0"/>
          </a:p>
          <a:p>
            <a:r>
              <a:rPr lang="en-US" sz="2000" b="1" dirty="0">
                <a:solidFill>
                  <a:srgbClr val="FFFF00"/>
                </a:solidFill>
              </a:rPr>
              <a:t>www.flusolution.net</a:t>
            </a:r>
          </a:p>
        </p:txBody>
      </p:sp>
      <p:pic>
        <p:nvPicPr>
          <p:cNvPr id="7" name="Picture Placeholder 6" descr="200235995-001.png"/>
          <p:cNvPicPr>
            <a:picLocks noGrp="1" noChangeAspect="1"/>
          </p:cNvPicPr>
          <p:nvPr>
            <p:ph sz="half" idx="2"/>
          </p:nvPr>
        </p:nvPicPr>
        <p:blipFill>
          <a:blip r:embed="rId2">
            <a:extLst>
              <a:ext uri="{28A0092B-C50C-407E-A947-70E740481C1C}">
                <a14:useLocalDpi xmlns:a14="http://schemas.microsoft.com/office/drawing/2010/main" val="0"/>
              </a:ext>
            </a:extLst>
          </a:blip>
          <a:srcRect t="-6093" b="-6093"/>
          <a:stretch>
            <a:fillRect/>
          </a:stretch>
        </p:blipFill>
        <p:spPr/>
      </p:pic>
    </p:spTree>
    <p:extLst>
      <p:ext uri="{BB962C8B-B14F-4D97-AF65-F5344CB8AC3E}">
        <p14:creationId xmlns:p14="http://schemas.microsoft.com/office/powerpoint/2010/main" val="397616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11199567"/>
              </p:ext>
            </p:extLst>
          </p:nvPr>
        </p:nvGraphicFramePr>
        <p:xfrm>
          <a:off x="685800" y="1573068"/>
          <a:ext cx="7772400" cy="4141932"/>
        </p:xfrm>
        <a:graphic>
          <a:graphicData uri="http://schemas.openxmlformats.org/drawingml/2006/table">
            <a:tbl>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10241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endPar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Epidemic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Mortality with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Conventional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Mortality with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Homeopathic</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Treatment</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7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Typhus: 1813</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30%</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1.5%</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7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Cholera: 1830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40%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7-10%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7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Cholera: 1854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020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Yellow Fever:1850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7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Yellow Fever:1878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494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Diphtheria: 1862 –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1864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rPr>
                        <a:t>         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16.4%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Cholera: 1892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1800" b="1"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rPr>
                        <a:t>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 name="Rectangle 5"/>
          <p:cNvSpPr/>
          <p:nvPr/>
        </p:nvSpPr>
        <p:spPr>
          <a:xfrm>
            <a:off x="1524000" y="533400"/>
            <a:ext cx="5334000" cy="276999"/>
          </a:xfrm>
          <a:prstGeom prst="rect">
            <a:avLst/>
          </a:prstGeom>
        </p:spPr>
        <p:txBody>
          <a:bodyPr wrap="square">
            <a:spAutoFit/>
          </a:bodyPr>
          <a:lstStyle/>
          <a:p>
            <a:r>
              <a:rPr lang="en-US" sz="1200" dirty="0">
                <a:solidFill>
                  <a:srgbClr val="FFFF00"/>
                </a:solidFill>
              </a:rPr>
              <a:t>    Previous Success Rate of Homeopathic remedies in epidemics</a:t>
            </a:r>
            <a:endParaRPr lang="en-US" sz="1200" dirty="0"/>
          </a:p>
        </p:txBody>
      </p:sp>
    </p:spTree>
    <p:extLst>
      <p:ext uri="{BB962C8B-B14F-4D97-AF65-F5344CB8AC3E}">
        <p14:creationId xmlns:p14="http://schemas.microsoft.com/office/powerpoint/2010/main" val="1625766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Homeopathy and Epidemics</a:t>
            </a:r>
          </a:p>
        </p:txBody>
      </p:sp>
      <p:sp>
        <p:nvSpPr>
          <p:cNvPr id="3" name="Content Placeholder 2"/>
          <p:cNvSpPr>
            <a:spLocks noGrp="1"/>
          </p:cNvSpPr>
          <p:nvPr>
            <p:ph sz="half" idx="1"/>
          </p:nvPr>
        </p:nvSpPr>
        <p:spPr/>
        <p:txBody>
          <a:bodyPr/>
          <a:lstStyle/>
          <a:p>
            <a:r>
              <a:rPr lang="en-US" sz="2000" dirty="0"/>
              <a:t>In this epidemic, as in other epidemics, homeopathy can be used both to help those already ill, as well as to prevent incidence in those exposed to it</a:t>
            </a:r>
          </a:p>
          <a:p>
            <a:pPr marL="0" indent="0">
              <a:buNone/>
            </a:pPr>
            <a:endParaRPr lang="en-US" sz="2000" dirty="0"/>
          </a:p>
          <a:p>
            <a:r>
              <a:rPr lang="en-US" sz="2000" dirty="0"/>
              <a:t>Of course homeopaths encourage those who are sick to also consult with their conventional physicians and to follow all advice currently being being broadcast by the WHO and CDC  </a:t>
            </a:r>
          </a:p>
        </p:txBody>
      </p:sp>
      <p:pic>
        <p:nvPicPr>
          <p:cNvPr id="5" name="Content Placeholder 2" descr="Emergency_hospital_during_Influenza_epidemic,_Camp_Funston,_Kansas_-_NCP_1603.jpg"/>
          <p:cNvPicPr>
            <a:picLocks noGrp="1" noChangeAspect="1"/>
          </p:cNvPicPr>
          <p:nvPr>
            <p:ph sz="half" idx="2"/>
          </p:nvPr>
        </p:nvPicPr>
        <p:blipFill>
          <a:blip r:embed="rId2">
            <a:extLst>
              <a:ext uri="{28A0092B-C50C-407E-A947-70E740481C1C}">
                <a14:useLocalDpi xmlns:a14="http://schemas.microsoft.com/office/drawing/2010/main" val="0"/>
              </a:ext>
            </a:extLst>
          </a:blip>
          <a:srcRect t="-24884" b="-24884"/>
          <a:stretch>
            <a:fillRect/>
          </a:stretch>
        </p:blipFill>
        <p:spPr/>
      </p:pic>
    </p:spTree>
    <p:extLst>
      <p:ext uri="{BB962C8B-B14F-4D97-AF65-F5344CB8AC3E}">
        <p14:creationId xmlns:p14="http://schemas.microsoft.com/office/powerpoint/2010/main" val="22283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2400" b="1" dirty="0">
                <a:solidFill>
                  <a:schemeClr val="accent1"/>
                </a:solidFill>
              </a:rPr>
              <a:t>Why use homeopathy for an acute health care crisis?</a:t>
            </a:r>
          </a:p>
        </p:txBody>
      </p:sp>
      <p:sp>
        <p:nvSpPr>
          <p:cNvPr id="96259" name="Rectangle 3"/>
          <p:cNvSpPr>
            <a:spLocks noGrp="1" noChangeArrowheads="1"/>
          </p:cNvSpPr>
          <p:nvPr>
            <p:ph type="body" idx="1"/>
          </p:nvPr>
        </p:nvSpPr>
        <p:spPr/>
        <p:txBody>
          <a:bodyPr/>
          <a:lstStyle/>
          <a:p>
            <a:pPr>
              <a:lnSpc>
                <a:spcPct val="80000"/>
              </a:lnSpc>
            </a:pPr>
            <a:r>
              <a:rPr lang="en-US" sz="1800" dirty="0"/>
              <a:t>Homeopaths do not waste valuable time trying to make a diagnosis. They do not need to name the disease in order to help patients</a:t>
            </a:r>
          </a:p>
          <a:p>
            <a:pPr>
              <a:lnSpc>
                <a:spcPct val="80000"/>
              </a:lnSpc>
            </a:pPr>
            <a:endParaRPr lang="en-US" sz="1800" dirty="0"/>
          </a:p>
          <a:p>
            <a:pPr>
              <a:lnSpc>
                <a:spcPct val="80000"/>
              </a:lnSpc>
            </a:pPr>
            <a:r>
              <a:rPr lang="en-US" sz="1800" dirty="0"/>
              <a:t>The patient</a:t>
            </a:r>
            <a:r>
              <a:rPr lang="ja-JP" altLang="en-US" sz="1800" dirty="0">
                <a:latin typeface="Arial"/>
              </a:rPr>
              <a:t>’</a:t>
            </a:r>
            <a:r>
              <a:rPr lang="en-US" sz="1800" dirty="0"/>
              <a:t>s symptoms are carefully noted and a remedy is prescribed according to that individual</a:t>
            </a:r>
            <a:r>
              <a:rPr lang="ja-JP" altLang="en-US" sz="1800" dirty="0">
                <a:latin typeface="Arial"/>
              </a:rPr>
              <a:t>’</a:t>
            </a:r>
            <a:r>
              <a:rPr lang="en-US" sz="1800" dirty="0"/>
              <a:t>s manifestation of the disease</a:t>
            </a:r>
          </a:p>
          <a:p>
            <a:pPr>
              <a:lnSpc>
                <a:spcPct val="80000"/>
              </a:lnSpc>
            </a:pPr>
            <a:endParaRPr lang="en-US" sz="1800" dirty="0"/>
          </a:p>
          <a:p>
            <a:pPr>
              <a:lnSpc>
                <a:spcPct val="80000"/>
              </a:lnSpc>
            </a:pPr>
            <a:r>
              <a:rPr lang="en-US" sz="1800" dirty="0"/>
              <a:t>In an epidemic a handful of homeopathic remedies tend to emerge in the area of geographical infection. These remedies become known as the genus </a:t>
            </a:r>
            <a:r>
              <a:rPr lang="en-US" sz="1800" dirty="0" err="1"/>
              <a:t>epidemicus</a:t>
            </a:r>
            <a:r>
              <a:rPr lang="en-US" sz="1800" dirty="0"/>
              <a:t>. These remedies can be used as a prophylaxis to protect people who have been exposed to the infection</a:t>
            </a:r>
          </a:p>
          <a:p>
            <a:pPr marL="0" indent="0">
              <a:lnSpc>
                <a:spcPct val="80000"/>
              </a:lnSpc>
              <a:buNone/>
            </a:pPr>
            <a:endParaRPr lang="en-US" sz="1800" dirty="0"/>
          </a:p>
          <a:p>
            <a:pPr>
              <a:lnSpc>
                <a:spcPct val="80000"/>
              </a:lnSpc>
            </a:pPr>
            <a:r>
              <a:rPr lang="en-US" sz="1800" dirty="0"/>
              <a:t>Homeopathic remedies are gentle, safe, inexpensive and readily available There is no known interaction with conventional medication</a:t>
            </a:r>
          </a:p>
          <a:p>
            <a:pPr>
              <a:lnSpc>
                <a:spcPct val="80000"/>
              </a:lnSpc>
            </a:pPr>
            <a:endParaRPr lang="en-US" sz="1800" dirty="0"/>
          </a:p>
          <a:p>
            <a:pPr marL="0" indent="0">
              <a:lnSpc>
                <a:spcPct val="80000"/>
              </a:lnSpc>
              <a:buNone/>
            </a:pPr>
            <a:r>
              <a:rPr lang="en-US" sz="2400" b="1" dirty="0">
                <a:solidFill>
                  <a:srgbClr val="FFFF00"/>
                </a:solidFill>
              </a:rPr>
              <a:t>            Homeopathy helps to dispel FEAR</a:t>
            </a:r>
          </a:p>
          <a:p>
            <a:pPr>
              <a:lnSpc>
                <a:spcPct val="80000"/>
              </a:lnSpc>
            </a:pPr>
            <a:endParaRPr lang="en-US"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a:solidFill>
                  <a:srgbClr val="F8A500"/>
                </a:solidFill>
              </a:rPr>
              <a:t>Homeopathic Medicines</a:t>
            </a:r>
            <a:br>
              <a:rPr lang="en-US" sz="2400" b="1" dirty="0">
                <a:solidFill>
                  <a:srgbClr val="F8A500"/>
                </a:solidFill>
              </a:rPr>
            </a:br>
            <a:r>
              <a:rPr lang="en-US" sz="2400" b="1" dirty="0">
                <a:solidFill>
                  <a:srgbClr val="F8A500"/>
                </a:solidFill>
              </a:rPr>
              <a:t>Law of the Minimum Dose</a:t>
            </a:r>
          </a:p>
        </p:txBody>
      </p:sp>
      <p:sp>
        <p:nvSpPr>
          <p:cNvPr id="5" name="Content Placeholder 4"/>
          <p:cNvSpPr>
            <a:spLocks noGrp="1"/>
          </p:cNvSpPr>
          <p:nvPr>
            <p:ph sz="half" idx="1"/>
          </p:nvPr>
        </p:nvSpPr>
        <p:spPr/>
        <p:txBody>
          <a:bodyPr/>
          <a:lstStyle/>
          <a:p>
            <a:pPr eaLnBrk="1" hangingPunct="1">
              <a:defRPr/>
            </a:pPr>
            <a:r>
              <a:rPr lang="en-US" sz="2400" b="1" dirty="0">
                <a:solidFill>
                  <a:srgbClr val="FFFF00"/>
                </a:solidFill>
                <a:latin typeface="Calibri"/>
                <a:ea typeface="ＭＳ Ｐゴシック" charset="0"/>
                <a:cs typeface="Calibri"/>
              </a:rPr>
              <a:t>Homeopathic medicines are prepared from natural sources and are used in extremely small amounts</a:t>
            </a:r>
          </a:p>
          <a:p>
            <a:pPr eaLnBrk="1" hangingPunct="1">
              <a:defRPr/>
            </a:pPr>
            <a:endParaRPr lang="en-US" sz="2400" b="1" dirty="0">
              <a:solidFill>
                <a:srgbClr val="FFFF00"/>
              </a:solidFill>
              <a:latin typeface="Calibri"/>
              <a:ea typeface="ＭＳ Ｐゴシック" charset="0"/>
              <a:cs typeface="Calibri"/>
            </a:endParaRPr>
          </a:p>
          <a:p>
            <a:pPr eaLnBrk="1" hangingPunct="1">
              <a:defRPr/>
            </a:pPr>
            <a:endParaRPr lang="en-US" sz="2400" b="1" dirty="0">
              <a:solidFill>
                <a:srgbClr val="FFFF00"/>
              </a:solidFill>
              <a:latin typeface="Calibri"/>
              <a:ea typeface="ＭＳ Ｐゴシック" charset="0"/>
              <a:cs typeface="Calibri"/>
            </a:endParaRPr>
          </a:p>
          <a:p>
            <a:pPr eaLnBrk="1" hangingPunct="1">
              <a:defRPr/>
            </a:pPr>
            <a:r>
              <a:rPr lang="en-US" sz="2400" b="1" dirty="0">
                <a:solidFill>
                  <a:srgbClr val="FFFF00"/>
                </a:solidFill>
                <a:latin typeface="Calibri"/>
                <a:ea typeface="ＭＳ Ｐゴシック" charset="0"/>
                <a:cs typeface="Calibri"/>
              </a:rPr>
              <a:t>They are recognized by the US Food and Drug Administration </a:t>
            </a:r>
          </a:p>
          <a:p>
            <a:pPr marL="0" indent="0">
              <a:buNone/>
            </a:pPr>
            <a:endParaRPr lang="en-US" dirty="0"/>
          </a:p>
        </p:txBody>
      </p:sp>
      <p:pic>
        <p:nvPicPr>
          <p:cNvPr id="7" name="Content Placeholder 6" descr="images"/>
          <p:cNvPicPr>
            <a:picLocks noGrp="1" noChangeAspect="1" noChangeArrowheads="1"/>
          </p:cNvPicPr>
          <p:nvPr>
            <p:ph sz="half" idx="2"/>
          </p:nvPr>
        </p:nvPicPr>
        <p:blipFill>
          <a:blip r:embed="rId2"/>
          <a:srcRect l="8859" r="8859"/>
          <a:stretch>
            <a:fillRect/>
          </a:stretch>
        </p:blipFill>
        <p:spPr/>
      </p:pic>
    </p:spTree>
    <p:extLst>
      <p:ext uri="{BB962C8B-B14F-4D97-AF65-F5344CB8AC3E}">
        <p14:creationId xmlns:p14="http://schemas.microsoft.com/office/powerpoint/2010/main" val="100302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8A500"/>
                </a:solidFill>
              </a:rPr>
              <a:t>Like Cures Like</a:t>
            </a:r>
          </a:p>
        </p:txBody>
      </p:sp>
      <p:sp>
        <p:nvSpPr>
          <p:cNvPr id="6" name="Content Placeholder 5"/>
          <p:cNvSpPr>
            <a:spLocks noGrp="1"/>
          </p:cNvSpPr>
          <p:nvPr>
            <p:ph sz="half" idx="2"/>
          </p:nvPr>
        </p:nvSpPr>
        <p:spPr/>
        <p:txBody>
          <a:bodyPr/>
          <a:lstStyle/>
          <a:p>
            <a:pPr>
              <a:spcBef>
                <a:spcPct val="50000"/>
              </a:spcBef>
              <a:defRPr/>
            </a:pPr>
            <a:endParaRPr lang="en-US" b="1" dirty="0">
              <a:solidFill>
                <a:srgbClr val="FFFF00"/>
              </a:solidFill>
              <a:latin typeface="Calibri"/>
              <a:cs typeface="Calibri"/>
            </a:endParaRPr>
          </a:p>
          <a:p>
            <a:pPr>
              <a:spcBef>
                <a:spcPct val="50000"/>
              </a:spcBef>
              <a:defRPr/>
            </a:pPr>
            <a:r>
              <a:rPr lang="en-US" b="1" dirty="0">
                <a:solidFill>
                  <a:srgbClr val="FFFF00"/>
                </a:solidFill>
                <a:latin typeface="Calibri"/>
                <a:cs typeface="Calibri"/>
              </a:rPr>
              <a:t>Remedies work by boosting the natural energy of the body so that it heals itself</a:t>
            </a:r>
          </a:p>
          <a:p>
            <a:pPr>
              <a:spcBef>
                <a:spcPct val="50000"/>
              </a:spcBef>
              <a:defRPr/>
            </a:pPr>
            <a:r>
              <a:rPr lang="en-US" b="1" dirty="0">
                <a:solidFill>
                  <a:srgbClr val="FFFF00"/>
                </a:solidFill>
                <a:latin typeface="Calibri"/>
                <a:cs typeface="Calibri"/>
              </a:rPr>
              <a:t> There are no damaging side effects</a:t>
            </a:r>
          </a:p>
          <a:p>
            <a:endParaRPr lang="en-US" dirty="0"/>
          </a:p>
        </p:txBody>
      </p:sp>
      <p:graphicFrame>
        <p:nvGraphicFramePr>
          <p:cNvPr id="7" name="Object 3"/>
          <p:cNvGraphicFramePr>
            <a:graphicFrameLocks noGrp="1" noChangeAspect="1"/>
          </p:cNvGraphicFramePr>
          <p:nvPr>
            <p:ph sz="half" idx="1"/>
            <p:extLst>
              <p:ext uri="{D42A27DB-BD31-4B8C-83A1-F6EECF244321}">
                <p14:modId xmlns:p14="http://schemas.microsoft.com/office/powerpoint/2010/main" val="4070800462"/>
              </p:ext>
            </p:extLst>
          </p:nvPr>
        </p:nvGraphicFramePr>
        <p:xfrm>
          <a:off x="1295400" y="1447800"/>
          <a:ext cx="2509044" cy="3962400"/>
        </p:xfrm>
        <a:graphic>
          <a:graphicData uri="http://schemas.openxmlformats.org/presentationml/2006/ole">
            <mc:AlternateContent xmlns:mc="http://schemas.openxmlformats.org/markup-compatibility/2006">
              <mc:Choice xmlns:v="urn:schemas-microsoft-com:vml" Requires="v">
                <p:oleObj spid="_x0000_s3103" name="Clip" r:id="rId3" imgW="979317" imgH="1775012" progId="MS_ClipArt_Gallery.5">
                  <p:embed/>
                </p:oleObj>
              </mc:Choice>
              <mc:Fallback>
                <p:oleObj name="Clip" r:id="rId3" imgW="979317" imgH="1775012"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447800"/>
                        <a:ext cx="2509044" cy="3962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81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b="1" dirty="0">
                <a:solidFill>
                  <a:schemeClr val="accent1"/>
                </a:solidFill>
              </a:rPr>
              <a:t>Like Cures Like</a:t>
            </a:r>
            <a:br>
              <a:rPr lang="en-US" sz="3600" b="1" dirty="0">
                <a:solidFill>
                  <a:schemeClr val="accent1"/>
                </a:solidFill>
              </a:rPr>
            </a:br>
            <a:r>
              <a:rPr lang="en-US" sz="1800" b="1" dirty="0">
                <a:solidFill>
                  <a:srgbClr val="FFFF00"/>
                </a:solidFill>
              </a:rPr>
              <a:t>If a substance can cause symptoms of disease in a healthy person then it can cure a sick person suffering from similar symptoms</a:t>
            </a:r>
            <a:br>
              <a:rPr lang="en-US" sz="1800" b="1" dirty="0">
                <a:solidFill>
                  <a:srgbClr val="FFFF00"/>
                </a:solidFill>
              </a:rPr>
            </a:br>
            <a:endParaRPr lang="en-US" sz="1800" b="1" dirty="0">
              <a:solidFill>
                <a:srgbClr val="FFFF00"/>
              </a:solidFill>
            </a:endParaRPr>
          </a:p>
        </p:txBody>
      </p:sp>
      <p:pic>
        <p:nvPicPr>
          <p:cNvPr id="5" name="Picture 8" descr="hayfeversp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3635" r="-13635"/>
          <a:stretch>
            <a:fillRect/>
          </a:stretch>
        </p:blipFill>
        <p:spPr/>
      </p:pic>
      <p:pic>
        <p:nvPicPr>
          <p:cNvPr id="6" name="Picture 9" descr="rk-cebula-0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8164" r="-18164"/>
          <a:stretch>
            <a:fillRect/>
          </a:stretch>
        </p:blipFill>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327427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Grp="1" noChangeArrowheads="1"/>
          </p:cNvSpPr>
          <p:nvPr>
            <p:ph idx="4294967295"/>
          </p:nvPr>
        </p:nvSpPr>
        <p:spPr bwMode="auto">
          <a:xfrm>
            <a:off x="0" y="1600200"/>
            <a:ext cx="82296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a:spcBef>
                <a:spcPct val="50000"/>
              </a:spcBef>
              <a:buNone/>
              <a:defRPr/>
            </a:pPr>
            <a:r>
              <a:rPr lang="en-US" sz="4000" b="1" dirty="0">
                <a:solidFill>
                  <a:srgbClr val="FFFF00"/>
                </a:solidFill>
                <a:latin typeface="Calibri"/>
                <a:cs typeface="Calibri"/>
              </a:rPr>
              <a:t>      </a:t>
            </a:r>
            <a:r>
              <a:rPr lang="en-US" b="1" dirty="0">
                <a:solidFill>
                  <a:srgbClr val="FFFF00"/>
                </a:solidFill>
                <a:latin typeface="Calibri"/>
                <a:cs typeface="Calibri"/>
              </a:rPr>
              <a:t>Homeopathy focuses upon the individual, symptoms are the signpost to a helpful remedy</a:t>
            </a:r>
          </a:p>
        </p:txBody>
      </p:sp>
      <p:graphicFrame>
        <p:nvGraphicFramePr>
          <p:cNvPr id="8" name="Object 3"/>
          <p:cNvGraphicFramePr>
            <a:graphicFrameLocks noChangeAspect="1"/>
          </p:cNvGraphicFramePr>
          <p:nvPr>
            <p:extLst>
              <p:ext uri="{D42A27DB-BD31-4B8C-83A1-F6EECF244321}">
                <p14:modId xmlns:p14="http://schemas.microsoft.com/office/powerpoint/2010/main" val="67264625"/>
              </p:ext>
            </p:extLst>
          </p:nvPr>
        </p:nvGraphicFramePr>
        <p:xfrm>
          <a:off x="1905001" y="2819400"/>
          <a:ext cx="5257800" cy="3544824"/>
        </p:xfrm>
        <a:graphic>
          <a:graphicData uri="http://schemas.openxmlformats.org/presentationml/2006/ole">
            <mc:AlternateContent xmlns:mc="http://schemas.openxmlformats.org/markup-compatibility/2006">
              <mc:Choice xmlns:v="urn:schemas-microsoft-com:vml" Requires="v">
                <p:oleObj spid="_x0000_s4128" name="Clip" r:id="rId3" imgW="1928813" imgH="1673423" progId="MS_ClipArt_Gallery.5">
                  <p:embed/>
                </p:oleObj>
              </mc:Choice>
              <mc:Fallback>
                <p:oleObj name="Clip" r:id="rId3" imgW="1928813" imgH="1673423"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2819400"/>
                        <a:ext cx="5257800" cy="354482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0795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499"/>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8A500"/>
                </a:solidFill>
              </a:rPr>
              <a:t>www.flusolution.net</a:t>
            </a:r>
            <a:endParaRPr lang="en-US" b="1" dirty="0"/>
          </a:p>
        </p:txBody>
      </p:sp>
      <p:sp>
        <p:nvSpPr>
          <p:cNvPr id="4" name="Content Placeholder 3"/>
          <p:cNvSpPr>
            <a:spLocks noGrp="1"/>
          </p:cNvSpPr>
          <p:nvPr>
            <p:ph sz="half" idx="2"/>
          </p:nvPr>
        </p:nvSpPr>
        <p:spPr/>
        <p:txBody>
          <a:bodyPr/>
          <a:lstStyle/>
          <a:p>
            <a:pPr>
              <a:defRPr/>
            </a:pPr>
            <a:r>
              <a:rPr lang="en-US" sz="1600" b="1" dirty="0">
                <a:effectLst/>
              </a:rPr>
              <a:t>Our kit contains 49 vials of the remedies most likely to be needed in influenza and Covid </a:t>
            </a:r>
            <a:r>
              <a:rPr lang="mr-IN" sz="1600" b="1" dirty="0">
                <a:effectLst/>
              </a:rPr>
              <a:t>–</a:t>
            </a:r>
            <a:r>
              <a:rPr lang="en-US" sz="1600" b="1" dirty="0">
                <a:effectLst/>
              </a:rPr>
              <a:t> 19 we continue to work to refine it</a:t>
            </a:r>
          </a:p>
          <a:p>
            <a:pPr>
              <a:defRPr/>
            </a:pPr>
            <a:r>
              <a:rPr lang="en-US" sz="1600" b="1" dirty="0">
                <a:solidFill>
                  <a:srgbClr val="FFFF00"/>
                </a:solidFill>
                <a:effectLst/>
              </a:rPr>
              <a:t>10 most common remedies are in 30C, 200C and 1M potencies, and the rest are in 30C potency only. They are packed in 1/2 dram vials in a very sturdy 50-vial capacity ammunition box. More remedies may be added to the box later</a:t>
            </a:r>
          </a:p>
          <a:p>
            <a:pPr>
              <a:defRPr/>
            </a:pPr>
            <a:r>
              <a:rPr lang="en-US" sz="1600" b="1" dirty="0">
                <a:solidFill>
                  <a:srgbClr val="FFFFFF"/>
                </a:solidFill>
                <a:effectLst/>
              </a:rPr>
              <a:t>Top 10 remedies (30C, 200C, 1M):  </a:t>
            </a:r>
            <a:r>
              <a:rPr lang="en-US" sz="1600" b="1" dirty="0" err="1">
                <a:solidFill>
                  <a:srgbClr val="FFFFFF"/>
                </a:solidFill>
                <a:effectLst/>
              </a:rPr>
              <a:t>Acon</a:t>
            </a:r>
            <a:r>
              <a:rPr lang="en-US" sz="1600" b="1" dirty="0">
                <a:solidFill>
                  <a:srgbClr val="FFFFFF"/>
                </a:solidFill>
                <a:effectLst/>
              </a:rPr>
              <a:t>, Ars, </a:t>
            </a:r>
            <a:r>
              <a:rPr lang="en-US" sz="1600" b="1" dirty="0" err="1">
                <a:solidFill>
                  <a:srgbClr val="FFFFFF"/>
                </a:solidFill>
                <a:effectLst/>
              </a:rPr>
              <a:t>Bapt</a:t>
            </a:r>
            <a:r>
              <a:rPr lang="en-US" sz="1600" b="1" dirty="0">
                <a:solidFill>
                  <a:srgbClr val="FFFFFF"/>
                </a:solidFill>
                <a:effectLst/>
              </a:rPr>
              <a:t>, Bell, </a:t>
            </a:r>
            <a:r>
              <a:rPr lang="en-US" sz="1600" b="1" dirty="0" err="1">
                <a:solidFill>
                  <a:srgbClr val="FFFFFF"/>
                </a:solidFill>
                <a:effectLst/>
              </a:rPr>
              <a:t>Bry</a:t>
            </a:r>
            <a:r>
              <a:rPr lang="en-US" sz="1600" b="1" dirty="0">
                <a:solidFill>
                  <a:srgbClr val="FFFFFF"/>
                </a:solidFill>
                <a:effectLst/>
              </a:rPr>
              <a:t>, </a:t>
            </a:r>
            <a:r>
              <a:rPr lang="en-US" sz="1600" b="1" dirty="0" err="1">
                <a:solidFill>
                  <a:srgbClr val="FFFFFF"/>
                </a:solidFill>
                <a:effectLst/>
              </a:rPr>
              <a:t>Eup</a:t>
            </a:r>
            <a:r>
              <a:rPr lang="en-US" sz="1600" b="1" dirty="0">
                <a:solidFill>
                  <a:srgbClr val="FFFFFF"/>
                </a:solidFill>
                <a:effectLst/>
              </a:rPr>
              <a:t>-per, Gels, </a:t>
            </a:r>
            <a:r>
              <a:rPr lang="en-US" sz="1600" b="1" dirty="0" err="1">
                <a:solidFill>
                  <a:srgbClr val="FFFFFF"/>
                </a:solidFill>
                <a:effectLst/>
              </a:rPr>
              <a:t>Nux</a:t>
            </a:r>
            <a:r>
              <a:rPr lang="en-US" sz="1600" b="1" dirty="0">
                <a:solidFill>
                  <a:srgbClr val="FFFFFF"/>
                </a:solidFill>
                <a:effectLst/>
              </a:rPr>
              <a:t>-v, </a:t>
            </a:r>
            <a:r>
              <a:rPr lang="en-US" sz="1600" b="1" dirty="0" err="1">
                <a:solidFill>
                  <a:srgbClr val="FFFFFF"/>
                </a:solidFill>
                <a:effectLst/>
              </a:rPr>
              <a:t>Pyrog</a:t>
            </a:r>
            <a:r>
              <a:rPr lang="en-US" sz="1600" b="1" dirty="0">
                <a:solidFill>
                  <a:srgbClr val="FFFFFF"/>
                </a:solidFill>
                <a:effectLst/>
              </a:rPr>
              <a:t>, </a:t>
            </a:r>
            <a:r>
              <a:rPr lang="en-US" sz="1600" b="1" dirty="0" err="1">
                <a:solidFill>
                  <a:srgbClr val="FFFFFF"/>
                </a:solidFill>
                <a:effectLst/>
              </a:rPr>
              <a:t>Rhus</a:t>
            </a:r>
            <a:r>
              <a:rPr lang="en-US" sz="1600" b="1" dirty="0">
                <a:solidFill>
                  <a:srgbClr val="FFFFFF"/>
                </a:solidFill>
                <a:effectLst/>
              </a:rPr>
              <a:t>-t</a:t>
            </a:r>
          </a:p>
          <a:p>
            <a:pPr>
              <a:defRPr/>
            </a:pPr>
            <a:r>
              <a:rPr lang="en-US" sz="1600" b="1" dirty="0">
                <a:solidFill>
                  <a:srgbClr val="FFFF00"/>
                </a:solidFill>
                <a:effectLst/>
              </a:rPr>
              <a:t>30C remedies: Am - c ,Ant - t, </a:t>
            </a:r>
            <a:r>
              <a:rPr lang="en-US" sz="1600" b="1" dirty="0" err="1">
                <a:solidFill>
                  <a:srgbClr val="FFFF00"/>
                </a:solidFill>
                <a:effectLst/>
              </a:rPr>
              <a:t>Arn</a:t>
            </a:r>
            <a:r>
              <a:rPr lang="en-US" sz="1600" b="1" dirty="0">
                <a:solidFill>
                  <a:srgbClr val="FFFF00"/>
                </a:solidFill>
                <a:effectLst/>
              </a:rPr>
              <a:t>, </a:t>
            </a:r>
            <a:r>
              <a:rPr lang="en-US" sz="1600" b="1" dirty="0" err="1">
                <a:solidFill>
                  <a:srgbClr val="FFFF00"/>
                </a:solidFill>
                <a:effectLst/>
              </a:rPr>
              <a:t>Asc</a:t>
            </a:r>
            <a:r>
              <a:rPr lang="en-US" sz="1600" b="1" dirty="0">
                <a:solidFill>
                  <a:srgbClr val="FFFF00"/>
                </a:solidFill>
                <a:effectLst/>
              </a:rPr>
              <a:t>-t , </a:t>
            </a:r>
            <a:r>
              <a:rPr lang="en-US" sz="1600" b="1" dirty="0" err="1">
                <a:solidFill>
                  <a:srgbClr val="FFFF00"/>
                </a:solidFill>
                <a:effectLst/>
              </a:rPr>
              <a:t>Camph</a:t>
            </a:r>
            <a:r>
              <a:rPr lang="en-US" sz="1600" b="1" dirty="0">
                <a:solidFill>
                  <a:srgbClr val="FFFF00"/>
                </a:solidFill>
                <a:effectLst/>
              </a:rPr>
              <a:t>, Carb-v, Chin, </a:t>
            </a:r>
            <a:r>
              <a:rPr lang="en-US" sz="1600" b="1" dirty="0" err="1">
                <a:solidFill>
                  <a:srgbClr val="FFFF00"/>
                </a:solidFill>
                <a:effectLst/>
              </a:rPr>
              <a:t>Ferr</a:t>
            </a:r>
            <a:r>
              <a:rPr lang="en-US" sz="1600" b="1" dirty="0">
                <a:solidFill>
                  <a:srgbClr val="FFFF00"/>
                </a:solidFill>
                <a:effectLst/>
              </a:rPr>
              <a:t> - p, Ipec, Kali - b,  Kali- c, </a:t>
            </a:r>
            <a:r>
              <a:rPr lang="en-US" sz="1600" b="1" dirty="0" err="1">
                <a:solidFill>
                  <a:srgbClr val="FFFF00"/>
                </a:solidFill>
                <a:effectLst/>
              </a:rPr>
              <a:t>Lyc</a:t>
            </a:r>
            <a:r>
              <a:rPr lang="en-US" sz="1600" b="1" dirty="0">
                <a:solidFill>
                  <a:srgbClr val="FFFF00"/>
                </a:solidFill>
                <a:effectLst/>
              </a:rPr>
              <a:t>, Lach, </a:t>
            </a:r>
            <a:r>
              <a:rPr lang="en-US" sz="1600" b="1" dirty="0" err="1">
                <a:solidFill>
                  <a:srgbClr val="FFFF00"/>
                </a:solidFill>
                <a:effectLst/>
              </a:rPr>
              <a:t>Merc</a:t>
            </a:r>
            <a:r>
              <a:rPr lang="en-US" sz="1600" b="1" dirty="0">
                <a:solidFill>
                  <a:srgbClr val="FFFF00"/>
                </a:solidFill>
                <a:effectLst/>
              </a:rPr>
              <a:t>, Phos, </a:t>
            </a:r>
            <a:r>
              <a:rPr lang="en-US" sz="1600" b="1" dirty="0" err="1">
                <a:solidFill>
                  <a:srgbClr val="FFFF00"/>
                </a:solidFill>
                <a:effectLst/>
              </a:rPr>
              <a:t>Squil</a:t>
            </a:r>
            <a:r>
              <a:rPr lang="en-US" sz="1600" b="1" dirty="0">
                <a:solidFill>
                  <a:srgbClr val="FFFF00"/>
                </a:solidFill>
                <a:effectLst/>
              </a:rPr>
              <a:t>, Stan, Sulph, </a:t>
            </a:r>
            <a:r>
              <a:rPr lang="en-US" sz="1600" b="1" dirty="0" err="1">
                <a:solidFill>
                  <a:srgbClr val="FFFF00"/>
                </a:solidFill>
                <a:effectLst/>
              </a:rPr>
              <a:t>Verat</a:t>
            </a:r>
            <a:r>
              <a:rPr lang="en-US" sz="1600" b="1" dirty="0">
                <a:solidFill>
                  <a:srgbClr val="FFFF00"/>
                </a:solidFill>
                <a:effectLst/>
              </a:rPr>
              <a:t> - v</a:t>
            </a:r>
          </a:p>
          <a:p>
            <a:pPr marL="0" indent="0">
              <a:buNone/>
              <a:defRPr/>
            </a:pPr>
            <a:r>
              <a:rPr lang="en-US" sz="1400" b="1" dirty="0">
                <a:solidFill>
                  <a:srgbClr val="FFFF00"/>
                </a:solidFill>
                <a:effectLst/>
              </a:rPr>
              <a:t> </a:t>
            </a:r>
          </a:p>
          <a:p>
            <a:pPr marL="0" indent="0">
              <a:buNone/>
              <a:defRPr/>
            </a:pPr>
            <a:r>
              <a:rPr lang="en-US" sz="1400" dirty="0">
                <a:effectLst/>
              </a:rPr>
              <a:t> </a:t>
            </a:r>
          </a:p>
          <a:p>
            <a:endParaRPr lang="en-US" sz="1400" dirty="0"/>
          </a:p>
        </p:txBody>
      </p:sp>
      <p:pic>
        <p:nvPicPr>
          <p:cNvPr id="5" name="Content Placeholder 5" descr="photo flu kit.JPG"/>
          <p:cNvPicPr>
            <a:picLocks noGrp="1" noChangeAspect="1"/>
          </p:cNvPicPr>
          <p:nvPr>
            <p:ph sz="half" idx="1"/>
          </p:nvPr>
        </p:nvPicPr>
        <p:blipFill>
          <a:blip r:embed="rId2">
            <a:extLst>
              <a:ext uri="{28A0092B-C50C-407E-A947-70E740481C1C}">
                <a14:useLocalDpi xmlns:a14="http://schemas.microsoft.com/office/drawing/2010/main" val="0"/>
              </a:ext>
            </a:extLst>
          </a:blip>
          <a:srcRect l="-9425" r="-9425"/>
          <a:stretch>
            <a:fillRect/>
          </a:stretch>
        </p:blipFill>
        <p:spPr/>
      </p:pic>
    </p:spTree>
    <p:extLst>
      <p:ext uri="{BB962C8B-B14F-4D97-AF65-F5344CB8AC3E}">
        <p14:creationId xmlns:p14="http://schemas.microsoft.com/office/powerpoint/2010/main" val="4179602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Rectangle 6"/>
          <p:cNvSpPr>
            <a:spLocks noGrp="1" noChangeArrowheads="1"/>
          </p:cNvSpPr>
          <p:nvPr>
            <p:ph type="title"/>
          </p:nvPr>
        </p:nvSpPr>
        <p:spPr/>
        <p:txBody>
          <a:bodyPr/>
          <a:lstStyle/>
          <a:p>
            <a:r>
              <a:rPr lang="en-US" sz="2800" b="1" dirty="0">
                <a:solidFill>
                  <a:srgbClr val="F8A500"/>
                </a:solidFill>
              </a:rPr>
              <a:t>HAHNEMANN MEMORIAL Scott Circle WASHINGTON DC</a:t>
            </a:r>
          </a:p>
        </p:txBody>
      </p:sp>
      <p:pic>
        <p:nvPicPr>
          <p:cNvPr id="113669" name="Picture 5" descr="DSCF004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600200"/>
            <a:ext cx="6040437" cy="4530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Rectangle 6"/>
          <p:cNvSpPr>
            <a:spLocks noGrp="1" noChangeArrowheads="1"/>
          </p:cNvSpPr>
          <p:nvPr>
            <p:ph type="title"/>
          </p:nvPr>
        </p:nvSpPr>
        <p:spPr/>
        <p:txBody>
          <a:bodyPr/>
          <a:lstStyle/>
          <a:p>
            <a:r>
              <a:rPr lang="en-US" sz="2400" b="1" dirty="0">
                <a:solidFill>
                  <a:srgbClr val="F8A500"/>
                </a:solidFill>
              </a:rPr>
              <a:t>Dedicated by President McKinley, June 1900</a:t>
            </a:r>
            <a:br>
              <a:rPr lang="en-US" sz="2400" b="1" dirty="0">
                <a:solidFill>
                  <a:srgbClr val="F8A500"/>
                </a:solidFill>
              </a:rPr>
            </a:br>
            <a:r>
              <a:rPr lang="en-US" sz="2400" b="1" dirty="0">
                <a:solidFill>
                  <a:srgbClr val="F8A500"/>
                </a:solidFill>
              </a:rPr>
              <a:t>to Samuel Hahnemann and The Homeopathic Medical School</a:t>
            </a:r>
          </a:p>
        </p:txBody>
      </p:sp>
      <p:pic>
        <p:nvPicPr>
          <p:cNvPr id="116741" name="Picture 5" descr="DSCF00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0988" y="1600200"/>
            <a:ext cx="6040437" cy="45307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accent1"/>
                </a:solidFill>
              </a:rPr>
              <a:t>Helpful Remedies NOTED to Date in Coronavirus</a:t>
            </a:r>
            <a:endParaRPr lang="en-US" sz="3200" b="1" dirty="0">
              <a:solidFill>
                <a:srgbClr val="F8A500"/>
              </a:solidFill>
            </a:endParaRPr>
          </a:p>
        </p:txBody>
      </p:sp>
      <p:sp>
        <p:nvSpPr>
          <p:cNvPr id="3" name="Content Placeholder 2"/>
          <p:cNvSpPr>
            <a:spLocks noGrp="1"/>
          </p:cNvSpPr>
          <p:nvPr>
            <p:ph sz="half" idx="1"/>
          </p:nvPr>
        </p:nvSpPr>
        <p:spPr/>
        <p:txBody>
          <a:bodyPr/>
          <a:lstStyle/>
          <a:p>
            <a:pPr marL="0" indent="0">
              <a:buNone/>
            </a:pPr>
            <a:r>
              <a:rPr lang="en-US" dirty="0"/>
              <a:t>   </a:t>
            </a:r>
            <a:r>
              <a:rPr lang="en-US" sz="2000" b="1" dirty="0">
                <a:solidFill>
                  <a:srgbClr val="FFFF00"/>
                </a:solidFill>
              </a:rPr>
              <a:t>First Stage:</a:t>
            </a:r>
          </a:p>
          <a:p>
            <a:pPr marL="0" indent="0">
              <a:buNone/>
            </a:pPr>
            <a:endParaRPr lang="en-US" sz="2000" b="1" dirty="0"/>
          </a:p>
          <a:p>
            <a:r>
              <a:rPr lang="en-US" sz="2000" b="1" dirty="0"/>
              <a:t>Bryonia, Gelsemium, Ferrum Phos, Belladonna, </a:t>
            </a:r>
            <a:r>
              <a:rPr lang="en-US" sz="2000" b="1" dirty="0" err="1"/>
              <a:t>Eup</a:t>
            </a:r>
            <a:r>
              <a:rPr lang="en-US" sz="2000" b="1" dirty="0"/>
              <a:t> - </a:t>
            </a:r>
            <a:r>
              <a:rPr lang="en-US" sz="2000" b="1" dirty="0" err="1"/>
              <a:t>Perf</a:t>
            </a:r>
            <a:r>
              <a:rPr lang="en-US" sz="2000" b="1" dirty="0"/>
              <a:t>, </a:t>
            </a:r>
            <a:r>
              <a:rPr lang="en-US" sz="2000" b="1" dirty="0" err="1"/>
              <a:t>Nux</a:t>
            </a:r>
            <a:r>
              <a:rPr lang="en-US" sz="2000" b="1" dirty="0"/>
              <a:t> - Vomica , Aconite, </a:t>
            </a:r>
            <a:r>
              <a:rPr lang="en-US" sz="2000" b="1" dirty="0" err="1"/>
              <a:t>Arsenicum</a:t>
            </a:r>
            <a:r>
              <a:rPr lang="en-US" sz="2000" b="1" dirty="0"/>
              <a:t> Album</a:t>
            </a:r>
          </a:p>
          <a:p>
            <a:endParaRPr lang="en-US" sz="2000" dirty="0"/>
          </a:p>
          <a:p>
            <a:pPr marL="0" indent="0">
              <a:buNone/>
            </a:pPr>
            <a:r>
              <a:rPr lang="en-US" sz="2000" b="1" dirty="0">
                <a:solidFill>
                  <a:srgbClr val="FFFF00"/>
                </a:solidFill>
              </a:rPr>
              <a:t>   Second Stage:</a:t>
            </a:r>
          </a:p>
          <a:p>
            <a:endParaRPr lang="en-US" sz="2000" b="1" dirty="0"/>
          </a:p>
          <a:p>
            <a:r>
              <a:rPr lang="en-US" sz="2000" b="1" dirty="0"/>
              <a:t>Ant </a:t>
            </a:r>
            <a:r>
              <a:rPr lang="mr-IN" sz="2000" b="1" dirty="0"/>
              <a:t>–</a:t>
            </a:r>
            <a:r>
              <a:rPr lang="en-US" sz="2000" b="1" dirty="0"/>
              <a:t> Tart, Ars, </a:t>
            </a:r>
            <a:r>
              <a:rPr lang="en-US" sz="2000" b="1" dirty="0" err="1"/>
              <a:t>Camphora</a:t>
            </a:r>
            <a:endParaRPr lang="en-US" sz="2000" b="1" dirty="0"/>
          </a:p>
        </p:txBody>
      </p:sp>
      <p:pic>
        <p:nvPicPr>
          <p:cNvPr id="5" name="Content Placeholder 5" descr="photo flu kit.JPG"/>
          <p:cNvPicPr>
            <a:picLocks noGrp="1" noChangeAspect="1"/>
          </p:cNvPicPr>
          <p:nvPr>
            <p:ph sz="half" idx="2"/>
          </p:nvPr>
        </p:nvPicPr>
        <p:blipFill>
          <a:blip r:embed="rId2">
            <a:extLst>
              <a:ext uri="{28A0092B-C50C-407E-A947-70E740481C1C}">
                <a14:useLocalDpi xmlns:a14="http://schemas.microsoft.com/office/drawing/2010/main" val="0"/>
              </a:ext>
            </a:extLst>
          </a:blip>
          <a:srcRect l="-9425" r="-9425"/>
          <a:stretch>
            <a:fillRect/>
          </a:stretch>
        </p:blipFill>
        <p:spPr/>
      </p:pic>
    </p:spTree>
    <p:extLst>
      <p:ext uri="{BB962C8B-B14F-4D97-AF65-F5344CB8AC3E}">
        <p14:creationId xmlns:p14="http://schemas.microsoft.com/office/powerpoint/2010/main" val="303960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br>
              <a:rPr lang="en-US" sz="4000"/>
            </a:br>
            <a:r>
              <a:rPr lang="en-US" sz="4000" b="1">
                <a:solidFill>
                  <a:schemeClr val="accent1"/>
                </a:solidFill>
              </a:rPr>
              <a:t>Typhus Fever epidemic of 1813</a:t>
            </a:r>
          </a:p>
        </p:txBody>
      </p:sp>
      <p:sp>
        <p:nvSpPr>
          <p:cNvPr id="91139" name="Rectangle 3"/>
          <p:cNvSpPr>
            <a:spLocks noGrp="1" noChangeArrowheads="1"/>
          </p:cNvSpPr>
          <p:nvPr>
            <p:ph sz="half" idx="1"/>
          </p:nvPr>
        </p:nvSpPr>
        <p:spPr/>
        <p:txBody>
          <a:bodyPr/>
          <a:lstStyle/>
          <a:p>
            <a:endParaRPr lang="en-US" dirty="0"/>
          </a:p>
          <a:p>
            <a:r>
              <a:rPr lang="en-US" sz="2000" dirty="0"/>
              <a:t>When the epidemic came through Leipzig, Samuel Hahnemann, the founder of Homeopathy, was able to treat 180 cases of Typhus, losing only 2</a:t>
            </a:r>
          </a:p>
          <a:p>
            <a:endParaRPr lang="en-US" sz="2000" dirty="0"/>
          </a:p>
          <a:p>
            <a:r>
              <a:rPr lang="en-US" sz="2000" dirty="0"/>
              <a:t>The mortality rate for conventional medicine was 30%</a:t>
            </a:r>
          </a:p>
        </p:txBody>
      </p:sp>
      <p:pic>
        <p:nvPicPr>
          <p:cNvPr id="5" name="Picture 5" descr="DSCF004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4790" b="-24790"/>
          <a:stretch>
            <a:fillRect/>
          </a:stretch>
        </p:blipFill>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ACONITE</a:t>
            </a:r>
            <a:endParaRPr lang="en-US" b="1" dirty="0">
              <a:solidFill>
                <a:srgbClr val="F8A500"/>
              </a:solidFill>
            </a:endParaRPr>
          </a:p>
        </p:txBody>
      </p:sp>
      <p:pic>
        <p:nvPicPr>
          <p:cNvPr id="4"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75" r="-1875"/>
          <a:stretch>
            <a:fillRect/>
          </a:stretch>
        </p:blipFill>
        <p:spPr/>
      </p:pic>
    </p:spTree>
    <p:extLst>
      <p:ext uri="{BB962C8B-B14F-4D97-AF65-F5344CB8AC3E}">
        <p14:creationId xmlns:p14="http://schemas.microsoft.com/office/powerpoint/2010/main" val="3415676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a:lnSpc>
                <a:spcPct val="80000"/>
              </a:lnSpc>
            </a:pPr>
            <a:r>
              <a:rPr lang="en-US" sz="2000" b="1" dirty="0">
                <a:solidFill>
                  <a:srgbClr val="FFFF00"/>
                </a:solidFill>
              </a:rPr>
              <a:t>Flu with great restlessness, tension and worry, fear of dying</a:t>
            </a:r>
          </a:p>
          <a:p>
            <a:pPr marL="0" indent="0">
              <a:lnSpc>
                <a:spcPct val="80000"/>
              </a:lnSpc>
              <a:buNone/>
            </a:pPr>
            <a:endParaRPr lang="en-US" sz="2000" u="sng" dirty="0">
              <a:solidFill>
                <a:srgbClr val="FFFF00"/>
              </a:solidFill>
            </a:endParaRPr>
          </a:p>
          <a:p>
            <a:pPr>
              <a:lnSpc>
                <a:spcPct val="80000"/>
              </a:lnSpc>
            </a:pPr>
            <a:r>
              <a:rPr lang="en-US" sz="2000" dirty="0"/>
              <a:t>Flu symptoms come on </a:t>
            </a:r>
            <a:r>
              <a:rPr lang="en-US" sz="2000" b="1" dirty="0">
                <a:solidFill>
                  <a:srgbClr val="FFFF00"/>
                </a:solidFill>
              </a:rPr>
              <a:t>suddenly</a:t>
            </a:r>
            <a:r>
              <a:rPr lang="en-US" sz="2000" dirty="0"/>
              <a:t> especially after exposure to cold dry wind, infection or from an emotional shock or fright</a:t>
            </a:r>
          </a:p>
          <a:p>
            <a:pPr>
              <a:lnSpc>
                <a:spcPct val="80000"/>
              </a:lnSpc>
            </a:pPr>
            <a:endParaRPr lang="en-US" sz="2000" dirty="0"/>
          </a:p>
          <a:p>
            <a:pPr>
              <a:lnSpc>
                <a:spcPct val="80000"/>
              </a:lnSpc>
            </a:pPr>
            <a:r>
              <a:rPr lang="en-US" sz="2000" b="1" dirty="0">
                <a:solidFill>
                  <a:srgbClr val="FFFF00"/>
                </a:solidFill>
              </a:rPr>
              <a:t>High fever, skin is dry and hot , the face is red</a:t>
            </a:r>
          </a:p>
          <a:p>
            <a:pPr marL="0" indent="0">
              <a:lnSpc>
                <a:spcPct val="80000"/>
              </a:lnSpc>
              <a:buNone/>
            </a:pPr>
            <a:endParaRPr lang="en-US" sz="2000" b="1" dirty="0">
              <a:solidFill>
                <a:srgbClr val="FFFF00"/>
              </a:solidFill>
            </a:endParaRPr>
          </a:p>
          <a:p>
            <a:pPr>
              <a:lnSpc>
                <a:spcPct val="80000"/>
              </a:lnSpc>
            </a:pPr>
            <a:r>
              <a:rPr lang="en-US" sz="2000" dirty="0"/>
              <a:t> Sore throat with a feeling of great worry and fear</a:t>
            </a:r>
          </a:p>
          <a:p>
            <a:pPr>
              <a:lnSpc>
                <a:spcPct val="80000"/>
              </a:lnSpc>
            </a:pPr>
            <a:endParaRPr lang="en-US" sz="2000" dirty="0"/>
          </a:p>
          <a:p>
            <a:pPr>
              <a:lnSpc>
                <a:spcPct val="80000"/>
              </a:lnSpc>
            </a:pPr>
            <a:r>
              <a:rPr lang="en-US" sz="2000" b="1" dirty="0">
                <a:solidFill>
                  <a:srgbClr val="FFFF00"/>
                </a:solidFill>
              </a:rPr>
              <a:t>Frequent, DRY cough, hoarseness and feeling of suffocation</a:t>
            </a:r>
          </a:p>
          <a:p>
            <a:pPr>
              <a:lnSpc>
                <a:spcPct val="80000"/>
              </a:lnSpc>
            </a:pPr>
            <a:endParaRPr lang="en-US" sz="2000" dirty="0"/>
          </a:p>
          <a:p>
            <a:pPr>
              <a:lnSpc>
                <a:spcPct val="80000"/>
              </a:lnSpc>
            </a:pPr>
            <a:r>
              <a:rPr lang="en-US" sz="2000" dirty="0"/>
              <a:t>Extremely restless feels better in the fresh air</a:t>
            </a:r>
          </a:p>
          <a:p>
            <a:pPr>
              <a:lnSpc>
                <a:spcPct val="80000"/>
              </a:lnSpc>
            </a:pPr>
            <a:endParaRPr lang="en-US" sz="2000" dirty="0"/>
          </a:p>
          <a:p>
            <a:pPr>
              <a:lnSpc>
                <a:spcPct val="80000"/>
              </a:lnSpc>
            </a:pPr>
            <a:r>
              <a:rPr lang="en-US" sz="2000" dirty="0"/>
              <a:t>Feels worse in a warm room, in the evening or at night</a:t>
            </a:r>
          </a:p>
          <a:p>
            <a:pPr>
              <a:lnSpc>
                <a:spcPct val="80000"/>
              </a:lnSpc>
            </a:pPr>
            <a:endParaRPr lang="en-US" sz="2000" dirty="0"/>
          </a:p>
          <a:p>
            <a:pPr>
              <a:lnSpc>
                <a:spcPct val="80000"/>
              </a:lnSpc>
            </a:pPr>
            <a:r>
              <a:rPr lang="en-US" sz="2000" dirty="0"/>
              <a:t>Worse when exposed to tobacco smoke or hearing music</a:t>
            </a:r>
          </a:p>
          <a:p>
            <a:pPr>
              <a:lnSpc>
                <a:spcPct val="80000"/>
              </a:lnSpc>
            </a:pPr>
            <a:endParaRPr lang="en-US" sz="2000" dirty="0"/>
          </a:p>
        </p:txBody>
      </p:sp>
      <p:sp>
        <p:nvSpPr>
          <p:cNvPr id="2" name="Title 1"/>
          <p:cNvSpPr>
            <a:spLocks noGrp="1"/>
          </p:cNvSpPr>
          <p:nvPr>
            <p:ph type="title"/>
          </p:nvPr>
        </p:nvSpPr>
        <p:spPr/>
        <p:txBody>
          <a:bodyPr/>
          <a:lstStyle/>
          <a:p>
            <a:r>
              <a:rPr lang="en-US" b="1" dirty="0">
                <a:solidFill>
                  <a:schemeClr val="accent1"/>
                </a:solidFill>
              </a:rPr>
              <a:t>ACONITE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8A500"/>
                </a:solidFill>
              </a:rPr>
              <a:t>ACONITE</a:t>
            </a:r>
          </a:p>
        </p:txBody>
      </p:sp>
      <p:sp>
        <p:nvSpPr>
          <p:cNvPr id="5" name="Content Placeholder 4"/>
          <p:cNvSpPr>
            <a:spLocks noGrp="1"/>
          </p:cNvSpPr>
          <p:nvPr>
            <p:ph sz="half" idx="1"/>
          </p:nvPr>
        </p:nvSpPr>
        <p:spPr/>
        <p:txBody>
          <a:bodyPr/>
          <a:lstStyle/>
          <a:p>
            <a:pPr>
              <a:buNone/>
              <a:defRPr/>
            </a:pPr>
            <a:r>
              <a:rPr lang="en-US" sz="3200" b="1" dirty="0">
                <a:solidFill>
                  <a:srgbClr val="FF0000"/>
                </a:solidFill>
              </a:rPr>
              <a:t>        </a:t>
            </a:r>
            <a:r>
              <a:rPr lang="en-US" sz="2400" b="1" dirty="0">
                <a:solidFill>
                  <a:srgbClr val="FF0000"/>
                </a:solidFill>
              </a:rPr>
              <a:t>Essentials:</a:t>
            </a:r>
          </a:p>
          <a:p>
            <a:pPr>
              <a:buNone/>
              <a:defRPr/>
            </a:pPr>
            <a:endParaRPr lang="en-US" sz="3200" b="1" dirty="0">
              <a:solidFill>
                <a:srgbClr val="FF0000"/>
              </a:solidFill>
            </a:endParaRPr>
          </a:p>
          <a:p>
            <a:pPr eaLnBrk="1" hangingPunct="1">
              <a:defRPr/>
            </a:pPr>
            <a:r>
              <a:rPr lang="en-US" sz="2000" b="1" dirty="0"/>
              <a:t>Think sudden onset</a:t>
            </a:r>
          </a:p>
          <a:p>
            <a:pPr eaLnBrk="1" hangingPunct="1">
              <a:defRPr/>
            </a:pPr>
            <a:r>
              <a:rPr lang="en-US" sz="2000" b="1" dirty="0"/>
              <a:t>Think high fever</a:t>
            </a:r>
          </a:p>
          <a:p>
            <a:pPr eaLnBrk="1" hangingPunct="1">
              <a:defRPr/>
            </a:pPr>
            <a:r>
              <a:rPr lang="en-US" sz="2000" b="1" dirty="0"/>
              <a:t>Think great anxiety – talks of dying</a:t>
            </a:r>
          </a:p>
          <a:p>
            <a:pPr eaLnBrk="1" hangingPunct="1">
              <a:defRPr/>
            </a:pPr>
            <a:r>
              <a:rPr lang="en-US" sz="2000" b="1" dirty="0"/>
              <a:t>Think extremely restless</a:t>
            </a:r>
          </a:p>
          <a:p>
            <a:pPr eaLnBrk="1" hangingPunct="1">
              <a:defRPr/>
            </a:pPr>
            <a:r>
              <a:rPr lang="en-US" sz="2000" b="1" dirty="0"/>
              <a:t>Think dry cough</a:t>
            </a:r>
          </a:p>
          <a:p>
            <a:endParaRPr lang="en-US" dirty="0"/>
          </a:p>
        </p:txBody>
      </p:sp>
      <p:pic>
        <p:nvPicPr>
          <p:cNvPr id="7"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48204" b="-48204"/>
          <a:stretch>
            <a:fillRect/>
          </a:stretch>
        </p:blipFill>
        <p:spPr/>
      </p:pic>
    </p:spTree>
    <p:extLst>
      <p:ext uri="{BB962C8B-B14F-4D97-AF65-F5344CB8AC3E}">
        <p14:creationId xmlns:p14="http://schemas.microsoft.com/office/powerpoint/2010/main" val="2862239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BELLADONNA</a:t>
            </a:r>
            <a:endParaRPr lang="en-US"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8115" r="-18115"/>
          <a:stretch>
            <a:fillRect/>
          </a:stretch>
        </p:blipFill>
        <p:spPr/>
      </p:pic>
    </p:spTree>
    <p:extLst>
      <p:ext uri="{BB962C8B-B14F-4D97-AF65-F5344CB8AC3E}">
        <p14:creationId xmlns:p14="http://schemas.microsoft.com/office/powerpoint/2010/main" val="26878647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b="1" dirty="0">
                <a:solidFill>
                  <a:schemeClr val="accent1"/>
                </a:solidFill>
              </a:rPr>
              <a:t>BELLADONNA</a:t>
            </a:r>
          </a:p>
        </p:txBody>
      </p:sp>
      <p:sp>
        <p:nvSpPr>
          <p:cNvPr id="105475" name="Rectangle 3"/>
          <p:cNvSpPr>
            <a:spLocks noGrp="1" noChangeArrowheads="1"/>
          </p:cNvSpPr>
          <p:nvPr>
            <p:ph type="body" idx="1"/>
          </p:nvPr>
        </p:nvSpPr>
        <p:spPr/>
        <p:txBody>
          <a:bodyPr/>
          <a:lstStyle/>
          <a:p>
            <a:pPr>
              <a:lnSpc>
                <a:spcPct val="90000"/>
              </a:lnSpc>
            </a:pPr>
            <a:r>
              <a:rPr lang="en-US" sz="1800" b="1" dirty="0">
                <a:solidFill>
                  <a:srgbClr val="FFFF00"/>
                </a:solidFill>
              </a:rPr>
              <a:t>High fever that comes on suddenly</a:t>
            </a:r>
            <a:r>
              <a:rPr lang="en-US" sz="1800" dirty="0">
                <a:solidFill>
                  <a:srgbClr val="FFFF00"/>
                </a:solidFill>
              </a:rPr>
              <a:t> </a:t>
            </a:r>
            <a:r>
              <a:rPr lang="en-US" sz="1800" dirty="0"/>
              <a:t>usually as a result of exposure to infection or from the head getting cold, wet or overheated</a:t>
            </a:r>
          </a:p>
          <a:p>
            <a:pPr>
              <a:lnSpc>
                <a:spcPct val="90000"/>
              </a:lnSpc>
            </a:pPr>
            <a:endParaRPr lang="en-US" sz="1800" dirty="0"/>
          </a:p>
          <a:p>
            <a:pPr>
              <a:lnSpc>
                <a:spcPct val="90000"/>
              </a:lnSpc>
            </a:pPr>
            <a:r>
              <a:rPr lang="en-US" sz="1800" dirty="0"/>
              <a:t>Face is flushed and </a:t>
            </a:r>
            <a:r>
              <a:rPr lang="en-US" sz="1800" b="1" dirty="0">
                <a:solidFill>
                  <a:srgbClr val="FFFF00"/>
                </a:solidFill>
              </a:rPr>
              <a:t>bright red </a:t>
            </a:r>
            <a:r>
              <a:rPr lang="en-US" sz="1800" dirty="0"/>
              <a:t>, the throat is sore and the eyes are wide and staring, the </a:t>
            </a:r>
            <a:r>
              <a:rPr lang="en-US" sz="1800" b="1" dirty="0">
                <a:solidFill>
                  <a:srgbClr val="FFFF00"/>
                </a:solidFill>
              </a:rPr>
              <a:t>pupils are dilated </a:t>
            </a:r>
            <a:r>
              <a:rPr lang="en-US" sz="1800" dirty="0"/>
              <a:t>, there is possible confusion and delirium</a:t>
            </a:r>
          </a:p>
          <a:p>
            <a:pPr>
              <a:lnSpc>
                <a:spcPct val="90000"/>
              </a:lnSpc>
            </a:pPr>
            <a:endParaRPr lang="en-US" sz="1800" dirty="0"/>
          </a:p>
          <a:p>
            <a:pPr>
              <a:lnSpc>
                <a:spcPct val="90000"/>
              </a:lnSpc>
            </a:pPr>
            <a:r>
              <a:rPr lang="en-US" sz="1800" b="1" dirty="0">
                <a:solidFill>
                  <a:srgbClr val="FFFF00"/>
                </a:solidFill>
              </a:rPr>
              <a:t>Lips and tongue are DRY. Great heat in the head, severe headache worse from coughing </a:t>
            </a:r>
          </a:p>
          <a:p>
            <a:pPr>
              <a:lnSpc>
                <a:spcPct val="90000"/>
              </a:lnSpc>
            </a:pPr>
            <a:endParaRPr lang="en-US" sz="1800" dirty="0"/>
          </a:p>
          <a:p>
            <a:pPr>
              <a:lnSpc>
                <a:spcPct val="90000"/>
              </a:lnSpc>
            </a:pPr>
            <a:r>
              <a:rPr lang="en-US" sz="1800" dirty="0"/>
              <a:t>Feels better standing or sitting upright and in a warm room. Worse from lying down</a:t>
            </a:r>
          </a:p>
          <a:p>
            <a:pPr>
              <a:lnSpc>
                <a:spcPct val="90000"/>
              </a:lnSpc>
            </a:pPr>
            <a:endParaRPr lang="en-US" sz="1800" dirty="0"/>
          </a:p>
          <a:p>
            <a:pPr>
              <a:lnSpc>
                <a:spcPct val="90000"/>
              </a:lnSpc>
            </a:pPr>
            <a:r>
              <a:rPr lang="en-US" sz="1800" dirty="0">
                <a:solidFill>
                  <a:srgbClr val="FFFF00"/>
                </a:solidFill>
              </a:rPr>
              <a:t>W</a:t>
            </a:r>
            <a:r>
              <a:rPr lang="en-US" sz="1800" b="1" dirty="0">
                <a:solidFill>
                  <a:srgbClr val="FFFF00"/>
                </a:solidFill>
              </a:rPr>
              <a:t>orse from any noise or bright light</a:t>
            </a:r>
            <a:r>
              <a:rPr lang="en-US" sz="1800" dirty="0">
                <a:solidFill>
                  <a:srgbClr val="FFFF00"/>
                </a:solidFill>
              </a:rPr>
              <a:t> </a:t>
            </a:r>
            <a:r>
              <a:rPr lang="en-US" sz="1800" b="1" dirty="0">
                <a:solidFill>
                  <a:srgbClr val="FFFF00"/>
                </a:solidFill>
              </a:rPr>
              <a:t>or movement</a:t>
            </a:r>
          </a:p>
          <a:p>
            <a:pPr marL="0" indent="0">
              <a:lnSpc>
                <a:spcPct val="90000"/>
              </a:lnSpc>
              <a:buNone/>
            </a:pPr>
            <a:endParaRPr lang="en-US" sz="1800" dirty="0"/>
          </a:p>
          <a:p>
            <a:pPr>
              <a:lnSpc>
                <a:spcPct val="90000"/>
              </a:lnSpc>
            </a:pPr>
            <a:r>
              <a:rPr lang="en-US" sz="1800" b="1" dirty="0">
                <a:solidFill>
                  <a:srgbClr val="FFFF00"/>
                </a:solidFill>
              </a:rPr>
              <a:t>Symptoms tend to affect the right side of the body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BELLADONNA</a:t>
            </a:r>
            <a:endParaRPr lang="en-US" dirty="0"/>
          </a:p>
        </p:txBody>
      </p:sp>
      <p:sp>
        <p:nvSpPr>
          <p:cNvPr id="5" name="Content Placeholder 4"/>
          <p:cNvSpPr>
            <a:spLocks noGrp="1"/>
          </p:cNvSpPr>
          <p:nvPr>
            <p:ph sz="half" idx="1"/>
          </p:nvPr>
        </p:nvSpPr>
        <p:spPr/>
        <p:txBody>
          <a:bodyPr/>
          <a:lstStyle/>
          <a:p>
            <a:pPr>
              <a:buNone/>
              <a:defRPr/>
            </a:pPr>
            <a:r>
              <a:rPr lang="en-US" sz="3200" b="1" dirty="0">
                <a:solidFill>
                  <a:srgbClr val="FF0000"/>
                </a:solidFill>
              </a:rPr>
              <a:t>        </a:t>
            </a:r>
            <a:r>
              <a:rPr lang="en-US" sz="2400" b="1" dirty="0">
                <a:solidFill>
                  <a:srgbClr val="FF0000"/>
                </a:solidFill>
              </a:rPr>
              <a:t>Essentials:</a:t>
            </a:r>
          </a:p>
          <a:p>
            <a:pPr>
              <a:buNone/>
              <a:defRPr/>
            </a:pPr>
            <a:endParaRPr lang="en-US" sz="2400" b="1" dirty="0">
              <a:solidFill>
                <a:srgbClr val="FF0000"/>
              </a:solidFill>
            </a:endParaRPr>
          </a:p>
          <a:p>
            <a:pPr eaLnBrk="1" hangingPunct="1">
              <a:defRPr/>
            </a:pPr>
            <a:r>
              <a:rPr lang="en-US" sz="2000" b="1" dirty="0"/>
              <a:t>Think sudden onset</a:t>
            </a:r>
          </a:p>
          <a:p>
            <a:pPr eaLnBrk="1" hangingPunct="1">
              <a:defRPr/>
            </a:pPr>
            <a:r>
              <a:rPr lang="en-US" sz="2000" b="1" dirty="0"/>
              <a:t>Think very high fever</a:t>
            </a:r>
          </a:p>
          <a:p>
            <a:pPr eaLnBrk="1" hangingPunct="1">
              <a:defRPr/>
            </a:pPr>
            <a:r>
              <a:rPr lang="en-US" sz="2000" b="1" dirty="0"/>
              <a:t>Think red</a:t>
            </a:r>
          </a:p>
          <a:p>
            <a:pPr eaLnBrk="1" hangingPunct="1">
              <a:defRPr/>
            </a:pPr>
            <a:r>
              <a:rPr lang="en-US" sz="2000" b="1" dirty="0"/>
              <a:t>Think hot</a:t>
            </a:r>
          </a:p>
          <a:p>
            <a:pPr eaLnBrk="1" hangingPunct="1">
              <a:defRPr/>
            </a:pPr>
            <a:r>
              <a:rPr lang="en-US" sz="2000" b="1" dirty="0"/>
              <a:t>Think dilated pupils</a:t>
            </a:r>
          </a:p>
          <a:p>
            <a:endParaRPr lang="en-US" sz="2000" dirty="0"/>
          </a:p>
        </p:txBody>
      </p:sp>
      <p:pic>
        <p:nvPicPr>
          <p:cNvPr id="7"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4790" b="-24790"/>
          <a:stretch>
            <a:fillRect/>
          </a:stretch>
        </p:blipFill>
        <p:spPr/>
      </p:pic>
    </p:spTree>
    <p:extLst>
      <p:ext uri="{BB962C8B-B14F-4D97-AF65-F5344CB8AC3E}">
        <p14:creationId xmlns:p14="http://schemas.microsoft.com/office/powerpoint/2010/main" val="767399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accent1"/>
                </a:solidFill>
              </a:rPr>
              <a:t>                  </a:t>
            </a:r>
            <a:r>
              <a:rPr lang="en-US" sz="3200" b="1" dirty="0">
                <a:solidFill>
                  <a:schemeClr val="accent1"/>
                </a:solidFill>
              </a:rPr>
              <a:t>Ferrum Phos</a:t>
            </a:r>
          </a:p>
        </p:txBody>
      </p:sp>
      <p:pic>
        <p:nvPicPr>
          <p:cNvPr id="13" name="Picture Placeholder 12" descr="Ferrum cell salt picture.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rot="5400000">
            <a:off x="2554287" y="685802"/>
            <a:ext cx="3962402" cy="4114800"/>
          </a:xfrm>
        </p:spPr>
      </p:pic>
      <p:sp>
        <p:nvSpPr>
          <p:cNvPr id="12" name="Text Placeholder 11"/>
          <p:cNvSpPr>
            <a:spLocks noGrp="1"/>
          </p:cNvSpPr>
          <p:nvPr>
            <p:ph type="body" sz="half" idx="2"/>
          </p:nvPr>
        </p:nvSpPr>
        <p:spPr/>
        <p:txBody>
          <a:bodyPr/>
          <a:lstStyle/>
          <a:p>
            <a:r>
              <a:rPr lang="en-US" dirty="0"/>
              <a:t>               </a:t>
            </a:r>
            <a:r>
              <a:rPr lang="en-US" sz="2800" dirty="0">
                <a:solidFill>
                  <a:srgbClr val="FFFF00"/>
                </a:solidFill>
              </a:rPr>
              <a:t>Acute inflammation</a:t>
            </a:r>
          </a:p>
        </p:txBody>
      </p:sp>
    </p:spTree>
    <p:extLst>
      <p:ext uri="{BB962C8B-B14F-4D97-AF65-F5344CB8AC3E}">
        <p14:creationId xmlns:p14="http://schemas.microsoft.com/office/powerpoint/2010/main" val="47035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chemeClr val="accent1"/>
                </a:solidFill>
              </a:rPr>
              <a:t>FERRUM PHOS</a:t>
            </a:r>
          </a:p>
        </p:txBody>
      </p:sp>
      <p:sp>
        <p:nvSpPr>
          <p:cNvPr id="6" name="Content Placeholder 5"/>
          <p:cNvSpPr>
            <a:spLocks noGrp="1"/>
          </p:cNvSpPr>
          <p:nvPr>
            <p:ph idx="1"/>
          </p:nvPr>
        </p:nvSpPr>
        <p:spPr/>
        <p:txBody>
          <a:bodyPr/>
          <a:lstStyle/>
          <a:p>
            <a:endParaRPr lang="en-US" sz="2000" b="1" dirty="0">
              <a:solidFill>
                <a:srgbClr val="FFFF00"/>
              </a:solidFill>
            </a:endParaRPr>
          </a:p>
          <a:p>
            <a:r>
              <a:rPr lang="en-US" sz="2000" b="1" dirty="0">
                <a:solidFill>
                  <a:srgbClr val="FFFF00"/>
                </a:solidFill>
              </a:rPr>
              <a:t>Sudden onset, high temperature, flushed face, congestion, active inflammation</a:t>
            </a:r>
          </a:p>
          <a:p>
            <a:pPr marL="0" indent="0">
              <a:buNone/>
            </a:pPr>
            <a:endParaRPr lang="en-US" sz="2000" b="1" dirty="0">
              <a:solidFill>
                <a:srgbClr val="FFFF00"/>
              </a:solidFill>
            </a:endParaRPr>
          </a:p>
          <a:p>
            <a:r>
              <a:rPr lang="en-US" sz="2000" b="1" dirty="0">
                <a:solidFill>
                  <a:srgbClr val="FFFF00"/>
                </a:solidFill>
              </a:rPr>
              <a:t>Worse RIGHT side </a:t>
            </a:r>
            <a:r>
              <a:rPr lang="mr-IN" sz="2000" dirty="0"/>
              <a:t>–</a:t>
            </a:r>
            <a:r>
              <a:rPr lang="en-US" sz="2000" dirty="0"/>
              <a:t> violent congestive headache</a:t>
            </a:r>
          </a:p>
          <a:p>
            <a:r>
              <a:rPr lang="en-US" sz="2000" dirty="0"/>
              <a:t>Worse night and morning</a:t>
            </a:r>
          </a:p>
          <a:p>
            <a:r>
              <a:rPr lang="en-US" sz="2000" dirty="0"/>
              <a:t>Feels the cold and worse from sitting in a draft of cold air</a:t>
            </a:r>
          </a:p>
          <a:p>
            <a:r>
              <a:rPr lang="en-US" sz="2000" dirty="0"/>
              <a:t>Cough worse from cold and open air</a:t>
            </a:r>
          </a:p>
          <a:p>
            <a:r>
              <a:rPr lang="en-US" sz="2000" dirty="0"/>
              <a:t>Pains better cold applications</a:t>
            </a:r>
          </a:p>
          <a:p>
            <a:r>
              <a:rPr lang="en-US" sz="2000" dirty="0"/>
              <a:t>Wants to lie down worse when standing</a:t>
            </a:r>
          </a:p>
          <a:p>
            <a:r>
              <a:rPr lang="en-US" sz="2000" b="1" dirty="0">
                <a:solidFill>
                  <a:srgbClr val="FFFF00"/>
                </a:solidFill>
              </a:rPr>
              <a:t>Loquacity and mirth you would not think they are sick!</a:t>
            </a:r>
          </a:p>
          <a:p>
            <a:endParaRPr lang="en-US" sz="2400" dirty="0"/>
          </a:p>
        </p:txBody>
      </p:sp>
    </p:spTree>
    <p:extLst>
      <p:ext uri="{BB962C8B-B14F-4D97-AF65-F5344CB8AC3E}">
        <p14:creationId xmlns:p14="http://schemas.microsoft.com/office/powerpoint/2010/main" val="910360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a:solidFill>
                  <a:schemeClr val="accent1"/>
                </a:solidFill>
              </a:rPr>
              <a:t>BRYONIA</a:t>
            </a:r>
            <a:endParaRPr lang="en-US"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223" r="-14223"/>
          <a:stretch>
            <a:fillRect/>
          </a:stretch>
        </p:blipFill>
        <p:spPr/>
      </p:pic>
    </p:spTree>
    <p:extLst>
      <p:ext uri="{BB962C8B-B14F-4D97-AF65-F5344CB8AC3E}">
        <p14:creationId xmlns:p14="http://schemas.microsoft.com/office/powerpoint/2010/main" val="3641916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b="1" dirty="0">
                <a:solidFill>
                  <a:schemeClr val="accent1"/>
                </a:solidFill>
              </a:rPr>
              <a:t>BRYONIA</a:t>
            </a:r>
          </a:p>
        </p:txBody>
      </p:sp>
      <p:sp>
        <p:nvSpPr>
          <p:cNvPr id="100355" name="Rectangle 3"/>
          <p:cNvSpPr>
            <a:spLocks noGrp="1" noChangeArrowheads="1"/>
          </p:cNvSpPr>
          <p:nvPr>
            <p:ph type="body" idx="1"/>
          </p:nvPr>
        </p:nvSpPr>
        <p:spPr/>
        <p:txBody>
          <a:bodyPr/>
          <a:lstStyle/>
          <a:p>
            <a:pPr>
              <a:lnSpc>
                <a:spcPct val="80000"/>
              </a:lnSpc>
            </a:pPr>
            <a:r>
              <a:rPr lang="en-US" sz="1600" b="1" dirty="0">
                <a:solidFill>
                  <a:srgbClr val="FFFF00"/>
                </a:solidFill>
              </a:rPr>
              <a:t>Slow onset</a:t>
            </a:r>
            <a:endParaRPr lang="en-US" sz="1600" b="1" u="sng" dirty="0">
              <a:solidFill>
                <a:srgbClr val="FFFF00"/>
              </a:solidFill>
            </a:endParaRPr>
          </a:p>
          <a:p>
            <a:pPr marL="0" indent="0">
              <a:lnSpc>
                <a:spcPct val="80000"/>
              </a:lnSpc>
              <a:buNone/>
            </a:pPr>
            <a:endParaRPr lang="en-US" sz="1600" b="1" dirty="0">
              <a:solidFill>
                <a:srgbClr val="FFFF00"/>
              </a:solidFill>
            </a:endParaRPr>
          </a:p>
          <a:p>
            <a:pPr>
              <a:lnSpc>
                <a:spcPct val="80000"/>
              </a:lnSpc>
            </a:pPr>
            <a:r>
              <a:rPr lang="en-US" sz="1600" b="1" dirty="0">
                <a:solidFill>
                  <a:srgbClr val="FFFF00"/>
                </a:solidFill>
              </a:rPr>
              <a:t>Aches all over and worse from any kind of movement. Pains better by pressure and lying on painful part</a:t>
            </a:r>
          </a:p>
          <a:p>
            <a:pPr>
              <a:lnSpc>
                <a:spcPct val="80000"/>
              </a:lnSpc>
            </a:pPr>
            <a:endParaRPr lang="en-US" sz="1600" dirty="0"/>
          </a:p>
          <a:p>
            <a:pPr>
              <a:lnSpc>
                <a:spcPct val="80000"/>
              </a:lnSpc>
            </a:pPr>
            <a:r>
              <a:rPr lang="en-US" sz="1600" dirty="0"/>
              <a:t>There is usually a violent  frontal headache that is made worse by coughing or even slightly moving the eyes. The headache feels better if firm pressure is applied</a:t>
            </a:r>
          </a:p>
          <a:p>
            <a:pPr>
              <a:lnSpc>
                <a:spcPct val="80000"/>
              </a:lnSpc>
            </a:pPr>
            <a:endParaRPr lang="en-US" sz="1600" dirty="0"/>
          </a:p>
          <a:p>
            <a:pPr>
              <a:lnSpc>
                <a:spcPct val="80000"/>
              </a:lnSpc>
            </a:pPr>
            <a:r>
              <a:rPr lang="en-US" sz="1600" b="1" dirty="0">
                <a:solidFill>
                  <a:srgbClr val="FFFF00"/>
                </a:solidFill>
              </a:rPr>
              <a:t>Dry, painful cough. Pneumonia especially RIGHT side, pleurisy</a:t>
            </a:r>
          </a:p>
          <a:p>
            <a:pPr>
              <a:lnSpc>
                <a:spcPct val="80000"/>
              </a:lnSpc>
            </a:pPr>
            <a:endParaRPr lang="en-US" sz="1600" dirty="0"/>
          </a:p>
          <a:p>
            <a:pPr>
              <a:lnSpc>
                <a:spcPct val="80000"/>
              </a:lnSpc>
            </a:pPr>
            <a:r>
              <a:rPr lang="en-US" sz="1600" dirty="0"/>
              <a:t>Worse from any excitement, noise, touch, movement or bright light</a:t>
            </a:r>
          </a:p>
          <a:p>
            <a:pPr>
              <a:lnSpc>
                <a:spcPct val="80000"/>
              </a:lnSpc>
            </a:pPr>
            <a:endParaRPr lang="en-US" sz="1600" dirty="0"/>
          </a:p>
          <a:p>
            <a:pPr>
              <a:lnSpc>
                <a:spcPct val="80000"/>
              </a:lnSpc>
            </a:pPr>
            <a:r>
              <a:rPr lang="en-US" sz="1600" dirty="0"/>
              <a:t>Worse around 3am and 9pm</a:t>
            </a:r>
          </a:p>
          <a:p>
            <a:pPr>
              <a:lnSpc>
                <a:spcPct val="80000"/>
              </a:lnSpc>
            </a:pPr>
            <a:endParaRPr lang="en-US" sz="1600" dirty="0"/>
          </a:p>
          <a:p>
            <a:pPr>
              <a:lnSpc>
                <a:spcPct val="80000"/>
              </a:lnSpc>
            </a:pPr>
            <a:r>
              <a:rPr lang="en-US" sz="1600" dirty="0"/>
              <a:t>Dehydrated, wants to drink a lot of cold water but at infrequent intervals</a:t>
            </a:r>
          </a:p>
          <a:p>
            <a:pPr marL="0" indent="0">
              <a:lnSpc>
                <a:spcPct val="80000"/>
              </a:lnSpc>
              <a:buNone/>
            </a:pPr>
            <a:endParaRPr lang="en-US" sz="1600" dirty="0"/>
          </a:p>
          <a:p>
            <a:pPr>
              <a:lnSpc>
                <a:spcPct val="80000"/>
              </a:lnSpc>
            </a:pPr>
            <a:r>
              <a:rPr lang="en-US" sz="1600" b="1" dirty="0">
                <a:solidFill>
                  <a:srgbClr val="FFFF00"/>
                </a:solidFill>
              </a:rPr>
              <a:t>Irritability</a:t>
            </a:r>
            <a:r>
              <a:rPr lang="en-US" sz="1600" dirty="0"/>
              <a:t>, </a:t>
            </a:r>
            <a:r>
              <a:rPr lang="en-US" sz="1600" b="1" dirty="0">
                <a:solidFill>
                  <a:srgbClr val="FFFF00"/>
                </a:solidFill>
              </a:rPr>
              <a:t>very bad mood</a:t>
            </a:r>
            <a:r>
              <a:rPr lang="en-US" sz="1600" dirty="0"/>
              <a:t>, </a:t>
            </a:r>
            <a:r>
              <a:rPr lang="en-US" sz="1600" b="1" dirty="0">
                <a:solidFill>
                  <a:srgbClr val="FFFF00"/>
                </a:solidFill>
              </a:rPr>
              <a:t>wants to be left alone and at home</a:t>
            </a:r>
          </a:p>
          <a:p>
            <a:pPr>
              <a:lnSpc>
                <a:spcPct val="80000"/>
              </a:lnSpc>
            </a:pPr>
            <a:endParaRPr lang="en-US" sz="1600" b="1" dirty="0">
              <a:solidFill>
                <a:srgbClr val="FFFF00"/>
              </a:solidFill>
            </a:endParaRPr>
          </a:p>
          <a:p>
            <a:pPr>
              <a:lnSpc>
                <a:spcPct val="80000"/>
              </a:lnSpc>
            </a:pPr>
            <a:r>
              <a:rPr lang="en-US" sz="1600" b="1" u="sng" dirty="0">
                <a:solidFill>
                  <a:srgbClr val="FFFF00"/>
                </a:solidFill>
              </a:rPr>
              <a:t>May be worrying about work or financial problems. Talks and dreams of work</a:t>
            </a:r>
          </a:p>
          <a:p>
            <a:pPr>
              <a:lnSpc>
                <a:spcPct val="80000"/>
              </a:lnSpc>
            </a:pP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goy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 r="-11"/>
          <a:stretch>
            <a:fillRect/>
          </a:stretch>
        </p:blipFill>
        <p:spPr>
          <a:xfrm>
            <a:off x="3124200" y="609600"/>
            <a:ext cx="29940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7287" name="Text Box 7"/>
          <p:cNvSpPr txBox="1">
            <a:spLocks noChangeArrowheads="1"/>
          </p:cNvSpPr>
          <p:nvPr/>
        </p:nvSpPr>
        <p:spPr bwMode="auto">
          <a:xfrm>
            <a:off x="2971800" y="4724400"/>
            <a:ext cx="3048000" cy="160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0" dirty="0"/>
              <a:t>Self portrait with Dr. </a:t>
            </a:r>
            <a:r>
              <a:rPr lang="en-US" b="0" dirty="0" err="1"/>
              <a:t>Arrieta</a:t>
            </a:r>
            <a:endParaRPr lang="en-US" b="0" dirty="0"/>
          </a:p>
          <a:p>
            <a:pPr>
              <a:spcBef>
                <a:spcPct val="50000"/>
              </a:spcBef>
            </a:pPr>
            <a:r>
              <a:rPr lang="en-US" b="0" dirty="0"/>
              <a:t>Goya - 1820</a:t>
            </a:r>
          </a:p>
          <a:p>
            <a:pPr>
              <a:spcBef>
                <a:spcPct val="50000"/>
              </a:spcBef>
            </a:pPr>
            <a:r>
              <a:rPr lang="en-US" b="0" dirty="0"/>
              <a:t>With kind permission from:</a:t>
            </a:r>
          </a:p>
          <a:p>
            <a:pPr>
              <a:spcBef>
                <a:spcPct val="50000"/>
              </a:spcBef>
            </a:pPr>
            <a:r>
              <a:rPr lang="en-US" b="0" dirty="0"/>
              <a:t>Minneapolis Institute of Arts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BRYONIA</a:t>
            </a:r>
            <a:endParaRPr lang="en-US" dirty="0"/>
          </a:p>
        </p:txBody>
      </p:sp>
      <p:sp>
        <p:nvSpPr>
          <p:cNvPr id="5" name="Content Placeholder 4"/>
          <p:cNvSpPr>
            <a:spLocks noGrp="1"/>
          </p:cNvSpPr>
          <p:nvPr>
            <p:ph sz="half" idx="1"/>
          </p:nvPr>
        </p:nvSpPr>
        <p:spPr/>
        <p:txBody>
          <a:bodyPr/>
          <a:lstStyle/>
          <a:p>
            <a:pPr>
              <a:buNone/>
              <a:defRPr/>
            </a:pPr>
            <a:r>
              <a:rPr lang="en-US" b="1" dirty="0">
                <a:solidFill>
                  <a:srgbClr val="FF0000"/>
                </a:solidFill>
              </a:rPr>
              <a:t>        </a:t>
            </a:r>
            <a:r>
              <a:rPr lang="en-US" sz="2000" b="1" dirty="0">
                <a:solidFill>
                  <a:srgbClr val="FF0000"/>
                </a:solidFill>
              </a:rPr>
              <a:t>    </a:t>
            </a:r>
            <a:r>
              <a:rPr lang="en-US" sz="2400" b="1" dirty="0">
                <a:solidFill>
                  <a:srgbClr val="FF0000"/>
                </a:solidFill>
              </a:rPr>
              <a:t>Essentials:</a:t>
            </a:r>
          </a:p>
          <a:p>
            <a:pPr>
              <a:buNone/>
              <a:defRPr/>
            </a:pPr>
            <a:endParaRPr lang="en-US" sz="2400" b="1" dirty="0">
              <a:solidFill>
                <a:srgbClr val="FF0000"/>
              </a:solidFill>
            </a:endParaRPr>
          </a:p>
          <a:p>
            <a:pPr eaLnBrk="1" hangingPunct="1">
              <a:defRPr/>
            </a:pPr>
            <a:r>
              <a:rPr lang="en-US" sz="2000" b="1" dirty="0"/>
              <a:t>Think slow onset</a:t>
            </a:r>
          </a:p>
          <a:p>
            <a:pPr eaLnBrk="1" hangingPunct="1">
              <a:defRPr/>
            </a:pPr>
            <a:r>
              <a:rPr lang="en-US" sz="2000" b="1" dirty="0"/>
              <a:t>Think dryness, dry cough</a:t>
            </a:r>
          </a:p>
          <a:p>
            <a:pPr eaLnBrk="1" hangingPunct="1">
              <a:defRPr/>
            </a:pPr>
            <a:r>
              <a:rPr lang="en-US" sz="2000" b="1" dirty="0"/>
              <a:t>Think worse for any kind of movement</a:t>
            </a:r>
          </a:p>
          <a:p>
            <a:pPr eaLnBrk="1" hangingPunct="1">
              <a:defRPr/>
            </a:pPr>
            <a:r>
              <a:rPr lang="en-US" sz="2000" b="1" dirty="0"/>
              <a:t>Think better pressure</a:t>
            </a:r>
          </a:p>
          <a:p>
            <a:pPr eaLnBrk="1" hangingPunct="1">
              <a:defRPr/>
            </a:pPr>
            <a:r>
              <a:rPr lang="en-US" sz="2000" b="1" dirty="0">
                <a:solidFill>
                  <a:srgbClr val="FFFFFF"/>
                </a:solidFill>
              </a:rPr>
              <a:t>Irritability, wants to be left alone and at home</a:t>
            </a:r>
          </a:p>
          <a:p>
            <a:pPr eaLnBrk="1" hangingPunct="1">
              <a:defRPr/>
            </a:pPr>
            <a:r>
              <a:rPr lang="en-US" sz="2000" b="1" dirty="0">
                <a:solidFill>
                  <a:srgbClr val="FFFFFF"/>
                </a:solidFill>
              </a:rPr>
              <a:t>May be worrying about work or financial problems</a:t>
            </a:r>
          </a:p>
          <a:p>
            <a:pPr>
              <a:buNone/>
              <a:defRPr/>
            </a:pPr>
            <a:endParaRPr lang="en-US" b="1" dirty="0"/>
          </a:p>
          <a:p>
            <a:pPr eaLnBrk="1" hangingPunct="1">
              <a:defRPr/>
            </a:pPr>
            <a:endParaRPr lang="en-US" b="1" dirty="0"/>
          </a:p>
          <a:p>
            <a:endParaRPr lang="en-US" dirty="0"/>
          </a:p>
        </p:txBody>
      </p:sp>
      <p:pic>
        <p:nvPicPr>
          <p:cNvPr id="7"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9323" b="-29323"/>
          <a:stretch>
            <a:fillRect/>
          </a:stretch>
        </p:blipFill>
        <p:spPr/>
      </p:pic>
    </p:spTree>
    <p:extLst>
      <p:ext uri="{BB962C8B-B14F-4D97-AF65-F5344CB8AC3E}">
        <p14:creationId xmlns:p14="http://schemas.microsoft.com/office/powerpoint/2010/main" val="29498304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8A500"/>
                </a:solidFill>
              </a:rPr>
              <a:t>GELSEMIUM</a:t>
            </a:r>
            <a:endParaRPr lang="en-US"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45865" r="-45865"/>
          <a:stretch>
            <a:fillRect/>
          </a:stretch>
        </p:blipFill>
        <p:spPr/>
      </p:pic>
    </p:spTree>
    <p:extLst>
      <p:ext uri="{BB962C8B-B14F-4D97-AF65-F5344CB8AC3E}">
        <p14:creationId xmlns:p14="http://schemas.microsoft.com/office/powerpoint/2010/main" val="26585176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b="1" dirty="0">
                <a:solidFill>
                  <a:srgbClr val="F8A500"/>
                </a:solidFill>
              </a:rPr>
              <a:t>GELSEMIUM</a:t>
            </a:r>
          </a:p>
        </p:txBody>
      </p:sp>
      <p:sp>
        <p:nvSpPr>
          <p:cNvPr id="99331" name="Rectangle 3"/>
          <p:cNvSpPr>
            <a:spLocks noGrp="1" noChangeArrowheads="1"/>
          </p:cNvSpPr>
          <p:nvPr>
            <p:ph type="body" idx="1"/>
          </p:nvPr>
        </p:nvSpPr>
        <p:spPr/>
        <p:txBody>
          <a:bodyPr/>
          <a:lstStyle/>
          <a:p>
            <a:pPr>
              <a:lnSpc>
                <a:spcPct val="80000"/>
              </a:lnSpc>
            </a:pPr>
            <a:r>
              <a:rPr lang="en-US" sz="1800" b="1" dirty="0">
                <a:solidFill>
                  <a:srgbClr val="FFFF00"/>
                </a:solidFill>
              </a:rPr>
              <a:t>Slow onset. Lots of worry, anticipatory anxiety</a:t>
            </a:r>
          </a:p>
          <a:p>
            <a:pPr>
              <a:lnSpc>
                <a:spcPct val="80000"/>
              </a:lnSpc>
            </a:pPr>
            <a:endParaRPr lang="en-US" sz="1800" dirty="0">
              <a:solidFill>
                <a:srgbClr val="FFFF00"/>
              </a:solidFill>
            </a:endParaRPr>
          </a:p>
          <a:p>
            <a:pPr>
              <a:lnSpc>
                <a:spcPct val="80000"/>
              </a:lnSpc>
            </a:pPr>
            <a:r>
              <a:rPr lang="en-US" sz="1800" dirty="0"/>
              <a:t>Sore throat and chills that run up and down the spine, alternating with fever</a:t>
            </a:r>
          </a:p>
          <a:p>
            <a:pPr>
              <a:lnSpc>
                <a:spcPct val="80000"/>
              </a:lnSpc>
            </a:pPr>
            <a:endParaRPr lang="en-US" sz="1800" dirty="0"/>
          </a:p>
          <a:p>
            <a:pPr>
              <a:lnSpc>
                <a:spcPct val="80000"/>
              </a:lnSpc>
            </a:pPr>
            <a:r>
              <a:rPr lang="en-US" sz="1800" dirty="0"/>
              <a:t>Splitting headache that usually starts in the back of the head better after urinating</a:t>
            </a:r>
          </a:p>
          <a:p>
            <a:pPr>
              <a:lnSpc>
                <a:spcPct val="80000"/>
              </a:lnSpc>
            </a:pPr>
            <a:endParaRPr lang="en-US" sz="1800" dirty="0"/>
          </a:p>
          <a:p>
            <a:pPr>
              <a:lnSpc>
                <a:spcPct val="80000"/>
              </a:lnSpc>
            </a:pPr>
            <a:r>
              <a:rPr lang="en-US" sz="1800" b="1" dirty="0">
                <a:solidFill>
                  <a:srgbClr val="FFFF00"/>
                </a:solidFill>
              </a:rPr>
              <a:t>General feeling of fatigue and heaviness , legs feel weak and shaky, eye lids are droopy, head feels heavy and there may be double vision</a:t>
            </a:r>
          </a:p>
          <a:p>
            <a:pPr>
              <a:lnSpc>
                <a:spcPct val="80000"/>
              </a:lnSpc>
            </a:pPr>
            <a:endParaRPr lang="en-US" sz="1800" dirty="0"/>
          </a:p>
          <a:p>
            <a:pPr>
              <a:lnSpc>
                <a:spcPct val="80000"/>
              </a:lnSpc>
            </a:pPr>
            <a:r>
              <a:rPr lang="en-US" sz="1800" dirty="0"/>
              <a:t>Pain felt in the bones</a:t>
            </a:r>
          </a:p>
          <a:p>
            <a:pPr>
              <a:lnSpc>
                <a:spcPct val="80000"/>
              </a:lnSpc>
            </a:pPr>
            <a:endParaRPr lang="en-US" sz="1800" dirty="0"/>
          </a:p>
          <a:p>
            <a:pPr>
              <a:lnSpc>
                <a:spcPct val="80000"/>
              </a:lnSpc>
            </a:pPr>
            <a:r>
              <a:rPr lang="en-US" sz="1800" b="1" dirty="0">
                <a:solidFill>
                  <a:srgbClr val="FFFF00"/>
                </a:solidFill>
              </a:rPr>
              <a:t>Although there may be a fever, very little perspiration and no thirst</a:t>
            </a:r>
          </a:p>
          <a:p>
            <a:pPr marL="0" indent="0">
              <a:lnSpc>
                <a:spcPct val="80000"/>
              </a:lnSpc>
              <a:buNone/>
            </a:pPr>
            <a:endParaRPr lang="en-US" sz="1800" dirty="0"/>
          </a:p>
          <a:p>
            <a:pPr>
              <a:lnSpc>
                <a:spcPct val="80000"/>
              </a:lnSpc>
            </a:pPr>
            <a:r>
              <a:rPr lang="en-US" sz="1800" dirty="0"/>
              <a:t>Feels better in the fresh air and moving around. Feels worse in the early morning and late at night, in the sun and when exposed to tobacco smoke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8A500"/>
                </a:solidFill>
              </a:rPr>
              <a:t>GELSEMIUM</a:t>
            </a:r>
            <a:endParaRPr lang="en-US" dirty="0"/>
          </a:p>
        </p:txBody>
      </p:sp>
      <p:sp>
        <p:nvSpPr>
          <p:cNvPr id="5" name="Content Placeholder 4"/>
          <p:cNvSpPr>
            <a:spLocks noGrp="1"/>
          </p:cNvSpPr>
          <p:nvPr>
            <p:ph sz="half" idx="1"/>
          </p:nvPr>
        </p:nvSpPr>
        <p:spPr/>
        <p:txBody>
          <a:bodyPr/>
          <a:lstStyle/>
          <a:p>
            <a:pPr>
              <a:buNone/>
              <a:defRPr/>
            </a:pPr>
            <a:r>
              <a:rPr lang="en-US" sz="2400" b="1" dirty="0">
                <a:solidFill>
                  <a:srgbClr val="FF0000"/>
                </a:solidFill>
              </a:rPr>
              <a:t>            Essentials:</a:t>
            </a:r>
          </a:p>
          <a:p>
            <a:pPr>
              <a:buNone/>
              <a:defRPr/>
            </a:pPr>
            <a:endParaRPr lang="en-US" sz="2400" b="1" dirty="0">
              <a:solidFill>
                <a:srgbClr val="FF0000"/>
              </a:solidFill>
            </a:endParaRPr>
          </a:p>
          <a:p>
            <a:pPr eaLnBrk="1" hangingPunct="1">
              <a:defRPr/>
            </a:pPr>
            <a:r>
              <a:rPr lang="en-US" sz="2000" b="1" dirty="0"/>
              <a:t>Think Slow onset</a:t>
            </a:r>
          </a:p>
          <a:p>
            <a:pPr eaLnBrk="1" hangingPunct="1">
              <a:defRPr/>
            </a:pPr>
            <a:r>
              <a:rPr lang="en-US" sz="2000" b="1" dirty="0"/>
              <a:t>Anticipation anxiety</a:t>
            </a:r>
          </a:p>
          <a:p>
            <a:pPr eaLnBrk="1" hangingPunct="1">
              <a:defRPr/>
            </a:pPr>
            <a:r>
              <a:rPr lang="en-US" sz="2000" b="1" dirty="0"/>
              <a:t>Think general feeling of extreme weakness and heaviness, legs weak, and shaky</a:t>
            </a:r>
          </a:p>
          <a:p>
            <a:pPr eaLnBrk="1" hangingPunct="1">
              <a:defRPr/>
            </a:pPr>
            <a:r>
              <a:rPr lang="en-US" sz="2000" b="1" dirty="0"/>
              <a:t>Think collapse</a:t>
            </a:r>
          </a:p>
          <a:p>
            <a:pPr eaLnBrk="1" hangingPunct="1">
              <a:defRPr/>
            </a:pPr>
            <a:r>
              <a:rPr lang="en-US" sz="2000" b="1" dirty="0"/>
              <a:t>Think no thirst</a:t>
            </a:r>
          </a:p>
          <a:p>
            <a:pPr eaLnBrk="1" hangingPunct="1">
              <a:defRPr/>
            </a:pPr>
            <a:r>
              <a:rPr lang="en-US" sz="2000" b="1" dirty="0"/>
              <a:t>Think little perspiration</a:t>
            </a:r>
          </a:p>
          <a:p>
            <a:pPr marL="0" indent="0">
              <a:buNone/>
            </a:pPr>
            <a:endParaRPr lang="en-US" sz="2400" dirty="0"/>
          </a:p>
        </p:txBody>
      </p:sp>
      <p:pic>
        <p:nvPicPr>
          <p:cNvPr id="7"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141" b="-3141"/>
          <a:stretch>
            <a:fillRect/>
          </a:stretch>
        </p:blipFill>
        <p:spPr/>
      </p:pic>
    </p:spTree>
    <p:extLst>
      <p:ext uri="{BB962C8B-B14F-4D97-AF65-F5344CB8AC3E}">
        <p14:creationId xmlns:p14="http://schemas.microsoft.com/office/powerpoint/2010/main" val="1609635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EUPATORIUM PERFOLIATUM</a:t>
            </a:r>
            <a:endParaRPr lang="en-US"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769" r="-30769"/>
          <a:stretch>
            <a:fillRect/>
          </a:stretch>
        </p:blipFill>
        <p:spPr/>
      </p:pic>
    </p:spTree>
    <p:extLst>
      <p:ext uri="{BB962C8B-B14F-4D97-AF65-F5344CB8AC3E}">
        <p14:creationId xmlns:p14="http://schemas.microsoft.com/office/powerpoint/2010/main" val="3655004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b="1" dirty="0">
                <a:solidFill>
                  <a:schemeClr val="accent1"/>
                </a:solidFill>
              </a:rPr>
              <a:t>EUPATORIUM PERFOLIATUM</a:t>
            </a:r>
          </a:p>
        </p:txBody>
      </p:sp>
      <p:sp>
        <p:nvSpPr>
          <p:cNvPr id="106499" name="Rectangle 3"/>
          <p:cNvSpPr>
            <a:spLocks noGrp="1" noChangeArrowheads="1"/>
          </p:cNvSpPr>
          <p:nvPr>
            <p:ph type="body" idx="1"/>
          </p:nvPr>
        </p:nvSpPr>
        <p:spPr/>
        <p:txBody>
          <a:bodyPr/>
          <a:lstStyle/>
          <a:p>
            <a:pPr>
              <a:lnSpc>
                <a:spcPct val="80000"/>
              </a:lnSpc>
            </a:pPr>
            <a:r>
              <a:rPr lang="en-US" sz="1800" dirty="0"/>
              <a:t>This remedy is for the most terrible of flus (Dengue Fever, </a:t>
            </a:r>
            <a:r>
              <a:rPr lang="en-US" sz="1800" dirty="0" err="1"/>
              <a:t>Chikungunya</a:t>
            </a:r>
            <a:r>
              <a:rPr lang="en-US" sz="1800" dirty="0"/>
              <a:t>)</a:t>
            </a:r>
          </a:p>
          <a:p>
            <a:pPr>
              <a:lnSpc>
                <a:spcPct val="80000"/>
              </a:lnSpc>
            </a:pPr>
            <a:endParaRPr lang="en-US" sz="1800" dirty="0"/>
          </a:p>
          <a:p>
            <a:pPr>
              <a:lnSpc>
                <a:spcPct val="80000"/>
              </a:lnSpc>
            </a:pPr>
            <a:r>
              <a:rPr lang="en-US" sz="1800" dirty="0"/>
              <a:t> May be restless and unable to sleep</a:t>
            </a:r>
          </a:p>
          <a:p>
            <a:pPr>
              <a:lnSpc>
                <a:spcPct val="80000"/>
              </a:lnSpc>
            </a:pPr>
            <a:endParaRPr lang="en-US" sz="1800" dirty="0"/>
          </a:p>
          <a:p>
            <a:pPr>
              <a:lnSpc>
                <a:spcPct val="80000"/>
              </a:lnSpc>
            </a:pPr>
            <a:r>
              <a:rPr lang="en-US" sz="1800" dirty="0"/>
              <a:t>The pains are so severe that the </a:t>
            </a:r>
            <a:r>
              <a:rPr lang="en-US" sz="1800" b="1" dirty="0">
                <a:solidFill>
                  <a:srgbClr val="FFFF00"/>
                </a:solidFill>
              </a:rPr>
              <a:t>bones feel broken. </a:t>
            </a:r>
            <a:r>
              <a:rPr lang="en-US" sz="1800" dirty="0"/>
              <a:t>Muscles ache and feel sore and bruised, everything hurts</a:t>
            </a:r>
          </a:p>
          <a:p>
            <a:pPr>
              <a:lnSpc>
                <a:spcPct val="80000"/>
              </a:lnSpc>
            </a:pPr>
            <a:endParaRPr lang="en-US" sz="1800" dirty="0"/>
          </a:p>
          <a:p>
            <a:pPr>
              <a:lnSpc>
                <a:spcPct val="80000"/>
              </a:lnSpc>
            </a:pPr>
            <a:r>
              <a:rPr lang="en-US" sz="1800" dirty="0"/>
              <a:t>Feels worse for any kind of movement</a:t>
            </a:r>
          </a:p>
          <a:p>
            <a:pPr>
              <a:lnSpc>
                <a:spcPct val="80000"/>
              </a:lnSpc>
            </a:pPr>
            <a:endParaRPr lang="en-US" sz="1800" dirty="0"/>
          </a:p>
          <a:p>
            <a:pPr>
              <a:lnSpc>
                <a:spcPct val="80000"/>
              </a:lnSpc>
            </a:pPr>
            <a:r>
              <a:rPr lang="en-US" sz="1800" dirty="0"/>
              <a:t>May have a bursting headache and sore eyes</a:t>
            </a:r>
          </a:p>
          <a:p>
            <a:pPr>
              <a:lnSpc>
                <a:spcPct val="80000"/>
              </a:lnSpc>
            </a:pPr>
            <a:endParaRPr lang="en-US" sz="1800" dirty="0"/>
          </a:p>
          <a:p>
            <a:pPr>
              <a:lnSpc>
                <a:spcPct val="80000"/>
              </a:lnSpc>
            </a:pPr>
            <a:r>
              <a:rPr lang="en-US" sz="1800" dirty="0"/>
              <a:t>Lots of sneezing, the nose is runny, the chest is sore and coughing makes the head hurt</a:t>
            </a:r>
          </a:p>
          <a:p>
            <a:pPr>
              <a:lnSpc>
                <a:spcPct val="80000"/>
              </a:lnSpc>
            </a:pPr>
            <a:endParaRPr lang="en-US" sz="1800" dirty="0"/>
          </a:p>
          <a:p>
            <a:pPr>
              <a:lnSpc>
                <a:spcPct val="80000"/>
              </a:lnSpc>
            </a:pPr>
            <a:r>
              <a:rPr lang="en-US" sz="1800" b="1" dirty="0">
                <a:solidFill>
                  <a:srgbClr val="FFFF00"/>
                </a:solidFill>
              </a:rPr>
              <a:t>Wants ice cold water (opposite to Gelsemium, which has no thirst)</a:t>
            </a:r>
          </a:p>
          <a:p>
            <a:pPr>
              <a:lnSpc>
                <a:spcPct val="80000"/>
              </a:lnSpc>
            </a:pPr>
            <a:endParaRPr lang="en-US" sz="1800" b="1" u="sng" dirty="0">
              <a:solidFill>
                <a:schemeClr val="accent1"/>
              </a:solidFill>
            </a:endParaRPr>
          </a:p>
          <a:p>
            <a:pPr>
              <a:lnSpc>
                <a:spcPct val="80000"/>
              </a:lnSpc>
            </a:pPr>
            <a:r>
              <a:rPr lang="en-US" sz="1800" dirty="0"/>
              <a:t>Little perspiration but if they do perspire everything feels better except for the head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EUPATORIUM PERFOLIATUM</a:t>
            </a:r>
            <a:endParaRPr lang="en-US" dirty="0"/>
          </a:p>
        </p:txBody>
      </p:sp>
      <p:sp>
        <p:nvSpPr>
          <p:cNvPr id="5" name="Content Placeholder 4"/>
          <p:cNvSpPr>
            <a:spLocks noGrp="1"/>
          </p:cNvSpPr>
          <p:nvPr>
            <p:ph sz="half" idx="1"/>
          </p:nvPr>
        </p:nvSpPr>
        <p:spPr/>
        <p:txBody>
          <a:bodyPr/>
          <a:lstStyle/>
          <a:p>
            <a:pPr>
              <a:buNone/>
              <a:defRPr/>
            </a:pPr>
            <a:r>
              <a:rPr lang="en-US" sz="3200" b="1" dirty="0">
                <a:solidFill>
                  <a:srgbClr val="FF0000"/>
                </a:solidFill>
              </a:rPr>
              <a:t>        </a:t>
            </a:r>
            <a:r>
              <a:rPr lang="en-US" sz="2400" b="1" dirty="0">
                <a:solidFill>
                  <a:srgbClr val="FF0000"/>
                </a:solidFill>
              </a:rPr>
              <a:t>Essentials:</a:t>
            </a:r>
          </a:p>
          <a:p>
            <a:pPr>
              <a:buNone/>
              <a:defRPr/>
            </a:pPr>
            <a:endParaRPr lang="en-US" sz="2400" b="1" dirty="0">
              <a:solidFill>
                <a:srgbClr val="FF0000"/>
              </a:solidFill>
            </a:endParaRPr>
          </a:p>
          <a:p>
            <a:pPr eaLnBrk="1" hangingPunct="1">
              <a:defRPr/>
            </a:pPr>
            <a:r>
              <a:rPr lang="en-US" sz="1800" b="1" dirty="0"/>
              <a:t>Think the most terrible flu</a:t>
            </a:r>
          </a:p>
          <a:p>
            <a:pPr eaLnBrk="1" hangingPunct="1">
              <a:defRPr/>
            </a:pPr>
            <a:r>
              <a:rPr lang="en-US" sz="1800" b="1" dirty="0"/>
              <a:t>Think every bone feels broken</a:t>
            </a:r>
          </a:p>
          <a:p>
            <a:pPr eaLnBrk="1" hangingPunct="1">
              <a:defRPr/>
            </a:pPr>
            <a:r>
              <a:rPr lang="en-US" sz="1800" b="1" dirty="0"/>
              <a:t>Think very bad bursting headache and sore eyes</a:t>
            </a:r>
          </a:p>
          <a:p>
            <a:pPr eaLnBrk="1" hangingPunct="1">
              <a:defRPr/>
            </a:pPr>
            <a:r>
              <a:rPr lang="en-US" sz="1800" b="1" dirty="0"/>
              <a:t>Think worse any movement</a:t>
            </a:r>
          </a:p>
          <a:p>
            <a:pPr eaLnBrk="1" hangingPunct="1">
              <a:defRPr/>
            </a:pPr>
            <a:r>
              <a:rPr lang="en-US" sz="1800" b="1" dirty="0"/>
              <a:t>Generally little perspiration</a:t>
            </a:r>
          </a:p>
          <a:p>
            <a:pPr eaLnBrk="1" hangingPunct="1">
              <a:defRPr/>
            </a:pPr>
            <a:r>
              <a:rPr lang="en-US" sz="1800" b="1" dirty="0"/>
              <a:t>Thirst for ice cold water</a:t>
            </a:r>
          </a:p>
          <a:p>
            <a:endParaRPr lang="en-US" sz="1800" dirty="0"/>
          </a:p>
        </p:txBody>
      </p:sp>
      <p:pic>
        <p:nvPicPr>
          <p:cNvPr id="7"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3073" b="-13073"/>
          <a:stretch>
            <a:fillRect/>
          </a:stretch>
        </p:blipFill>
        <p:spPr/>
      </p:pic>
    </p:spTree>
    <p:extLst>
      <p:ext uri="{BB962C8B-B14F-4D97-AF65-F5344CB8AC3E}">
        <p14:creationId xmlns:p14="http://schemas.microsoft.com/office/powerpoint/2010/main" val="5473678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NUX VOMICA</a:t>
            </a:r>
            <a:endParaRPr lang="en-US" dirty="0"/>
          </a:p>
        </p:txBody>
      </p:sp>
      <p:pic>
        <p:nvPicPr>
          <p:cNvPr id="4"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1363" r="-71363"/>
          <a:stretch>
            <a:fillRect/>
          </a:stretch>
        </p:blipFill>
        <p:spPr/>
      </p:pic>
    </p:spTree>
    <p:extLst>
      <p:ext uri="{BB962C8B-B14F-4D97-AF65-F5344CB8AC3E}">
        <p14:creationId xmlns:p14="http://schemas.microsoft.com/office/powerpoint/2010/main" val="1240924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dirty="0">
                <a:solidFill>
                  <a:schemeClr val="accent1"/>
                </a:solidFill>
              </a:rPr>
              <a:t>NUX VOMICA</a:t>
            </a:r>
          </a:p>
        </p:txBody>
      </p:sp>
      <p:sp>
        <p:nvSpPr>
          <p:cNvPr id="108547" name="Rectangle 3"/>
          <p:cNvSpPr>
            <a:spLocks noGrp="1" noChangeArrowheads="1"/>
          </p:cNvSpPr>
          <p:nvPr>
            <p:ph type="body" idx="1"/>
          </p:nvPr>
        </p:nvSpPr>
        <p:spPr/>
        <p:txBody>
          <a:bodyPr/>
          <a:lstStyle/>
          <a:p>
            <a:pPr>
              <a:lnSpc>
                <a:spcPct val="80000"/>
              </a:lnSpc>
            </a:pPr>
            <a:r>
              <a:rPr lang="en-US" sz="1800" b="1" dirty="0">
                <a:solidFill>
                  <a:srgbClr val="FFFF00"/>
                </a:solidFill>
              </a:rPr>
              <a:t>Collapse and fatigue from overwork</a:t>
            </a:r>
          </a:p>
          <a:p>
            <a:pPr marL="0" indent="0">
              <a:lnSpc>
                <a:spcPct val="80000"/>
              </a:lnSpc>
              <a:buNone/>
            </a:pPr>
            <a:endParaRPr lang="en-US" sz="1800" dirty="0"/>
          </a:p>
          <a:p>
            <a:pPr>
              <a:lnSpc>
                <a:spcPct val="80000"/>
              </a:lnSpc>
            </a:pPr>
            <a:r>
              <a:rPr lang="en-US" sz="1800" b="1" dirty="0">
                <a:solidFill>
                  <a:srgbClr val="FFFF00"/>
                </a:solidFill>
              </a:rPr>
              <a:t>People in this state are highly sensitive, they become easily irritated, impatient, angry and easily offended</a:t>
            </a:r>
          </a:p>
          <a:p>
            <a:pPr>
              <a:lnSpc>
                <a:spcPct val="80000"/>
              </a:lnSpc>
            </a:pPr>
            <a:endParaRPr lang="en-US" sz="1800" b="1" dirty="0">
              <a:solidFill>
                <a:srgbClr val="FFFF00"/>
              </a:solidFill>
            </a:endParaRPr>
          </a:p>
          <a:p>
            <a:pPr>
              <a:lnSpc>
                <a:spcPct val="80000"/>
              </a:lnSpc>
            </a:pPr>
            <a:r>
              <a:rPr lang="en-US" sz="1800" b="1" dirty="0">
                <a:solidFill>
                  <a:srgbClr val="FFFF00"/>
                </a:solidFill>
              </a:rPr>
              <a:t>Extremely sensitive to light, noise and odors</a:t>
            </a:r>
          </a:p>
          <a:p>
            <a:pPr>
              <a:lnSpc>
                <a:spcPct val="80000"/>
              </a:lnSpc>
            </a:pPr>
            <a:endParaRPr lang="en-US" sz="1800" b="1" dirty="0">
              <a:solidFill>
                <a:srgbClr val="FFFF00"/>
              </a:solidFill>
            </a:endParaRPr>
          </a:p>
          <a:p>
            <a:pPr>
              <a:lnSpc>
                <a:spcPct val="80000"/>
              </a:lnSpc>
            </a:pPr>
            <a:r>
              <a:rPr lang="en-US" sz="1800" dirty="0"/>
              <a:t>Fastidious. Wants everything neat, tidy and just so</a:t>
            </a:r>
          </a:p>
          <a:p>
            <a:pPr>
              <a:lnSpc>
                <a:spcPct val="80000"/>
              </a:lnSpc>
            </a:pPr>
            <a:endParaRPr lang="en-US" sz="1800" b="1" dirty="0">
              <a:solidFill>
                <a:srgbClr val="FFFF00"/>
              </a:solidFill>
            </a:endParaRPr>
          </a:p>
          <a:p>
            <a:pPr>
              <a:lnSpc>
                <a:spcPct val="80000"/>
              </a:lnSpc>
            </a:pPr>
            <a:endParaRPr lang="en-US" sz="1800" b="1" u="sng" dirty="0">
              <a:solidFill>
                <a:srgbClr val="FFFF00"/>
              </a:solidFill>
            </a:endParaRPr>
          </a:p>
          <a:p>
            <a:pPr>
              <a:lnSpc>
                <a:spcPct val="80000"/>
              </a:lnSpc>
            </a:pPr>
            <a:r>
              <a:rPr lang="en-US" sz="1800" b="1" dirty="0">
                <a:solidFill>
                  <a:srgbClr val="FFFF00"/>
                </a:solidFill>
              </a:rPr>
              <a:t>Chilly</a:t>
            </a:r>
            <a:r>
              <a:rPr lang="en-US" sz="1800" dirty="0"/>
              <a:t> wants to be warmly wrapped up. Dreads to go out into open air, gets chilled at the slightest draft, Shivering and chilliness immediately after drinking</a:t>
            </a:r>
          </a:p>
          <a:p>
            <a:pPr marL="0" indent="0">
              <a:lnSpc>
                <a:spcPct val="80000"/>
              </a:lnSpc>
              <a:buNone/>
            </a:pPr>
            <a:endParaRPr lang="en-US" sz="1800" dirty="0"/>
          </a:p>
          <a:p>
            <a:pPr>
              <a:lnSpc>
                <a:spcPct val="80000"/>
              </a:lnSpc>
            </a:pPr>
            <a:r>
              <a:rPr lang="en-US" sz="1800" dirty="0"/>
              <a:t>People in this state are often </a:t>
            </a:r>
            <a:r>
              <a:rPr lang="en-US" sz="1800" b="1" dirty="0">
                <a:solidFill>
                  <a:srgbClr val="FFFF00"/>
                </a:solidFill>
              </a:rPr>
              <a:t>constipated</a:t>
            </a:r>
            <a:r>
              <a:rPr lang="en-US" sz="1800" dirty="0"/>
              <a:t> and have frequent ineffectual urging and a sense of incompletion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NUX VOMICA</a:t>
            </a:r>
            <a:endParaRPr lang="en-US" dirty="0"/>
          </a:p>
        </p:txBody>
      </p:sp>
      <p:sp>
        <p:nvSpPr>
          <p:cNvPr id="5" name="Content Placeholder 4"/>
          <p:cNvSpPr>
            <a:spLocks noGrp="1"/>
          </p:cNvSpPr>
          <p:nvPr>
            <p:ph sz="half" idx="1"/>
          </p:nvPr>
        </p:nvSpPr>
        <p:spPr/>
        <p:txBody>
          <a:bodyPr/>
          <a:lstStyle/>
          <a:p>
            <a:pPr>
              <a:buNone/>
              <a:defRPr/>
            </a:pPr>
            <a:r>
              <a:rPr lang="en-US" b="1" dirty="0">
                <a:solidFill>
                  <a:srgbClr val="FF0000"/>
                </a:solidFill>
              </a:rPr>
              <a:t>          </a:t>
            </a:r>
            <a:r>
              <a:rPr lang="en-US" sz="2400" b="1" dirty="0">
                <a:solidFill>
                  <a:srgbClr val="FF0000"/>
                </a:solidFill>
              </a:rPr>
              <a:t>Essentials:</a:t>
            </a:r>
          </a:p>
          <a:p>
            <a:pPr eaLnBrk="1" hangingPunct="1">
              <a:defRPr/>
            </a:pPr>
            <a:endParaRPr lang="en-US" b="1" dirty="0"/>
          </a:p>
          <a:p>
            <a:pPr eaLnBrk="1" hangingPunct="1">
              <a:defRPr/>
            </a:pPr>
            <a:r>
              <a:rPr lang="en-US" sz="2000" b="1" dirty="0"/>
              <a:t>Think extremely chilly</a:t>
            </a:r>
          </a:p>
          <a:p>
            <a:pPr eaLnBrk="1" hangingPunct="1">
              <a:defRPr/>
            </a:pPr>
            <a:r>
              <a:rPr lang="en-US" sz="2000" b="1" dirty="0"/>
              <a:t>Think over sensitive</a:t>
            </a:r>
          </a:p>
          <a:p>
            <a:pPr eaLnBrk="1" hangingPunct="1">
              <a:defRPr/>
            </a:pPr>
            <a:r>
              <a:rPr lang="en-US" sz="2000" b="1" dirty="0"/>
              <a:t>Think ugly temper, irritable</a:t>
            </a:r>
          </a:p>
          <a:p>
            <a:pPr eaLnBrk="1" hangingPunct="1">
              <a:defRPr/>
            </a:pPr>
            <a:r>
              <a:rPr lang="en-US" sz="2000" b="1" dirty="0"/>
              <a:t>Think collapse from over work</a:t>
            </a:r>
          </a:p>
          <a:p>
            <a:pPr eaLnBrk="1" hangingPunct="1">
              <a:defRPr/>
            </a:pPr>
            <a:r>
              <a:rPr lang="en-US" sz="2000" b="1" dirty="0"/>
              <a:t>Samuel Hahnemann’s main remedy for influenza</a:t>
            </a:r>
          </a:p>
          <a:p>
            <a:endParaRPr lang="en-US" sz="2000" dirty="0"/>
          </a:p>
        </p:txBody>
      </p:sp>
      <p:pic>
        <p:nvPicPr>
          <p:cNvPr id="7"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8024" b="8024"/>
          <a:stretch>
            <a:fillRect/>
          </a:stretch>
        </p:blipFill>
        <p:spPr/>
      </p:pic>
    </p:spTree>
    <p:extLst>
      <p:ext uri="{BB962C8B-B14F-4D97-AF65-F5344CB8AC3E}">
        <p14:creationId xmlns:p14="http://schemas.microsoft.com/office/powerpoint/2010/main" val="410753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b="1" dirty="0">
                <a:solidFill>
                  <a:schemeClr val="accent1"/>
                </a:solidFill>
              </a:rPr>
              <a:t>The 1830 - 1832 Cholera Epidemic</a:t>
            </a:r>
          </a:p>
        </p:txBody>
      </p:sp>
      <p:sp>
        <p:nvSpPr>
          <p:cNvPr id="81923" name="Rectangle 3"/>
          <p:cNvSpPr>
            <a:spLocks noGrp="1" noChangeArrowheads="1"/>
          </p:cNvSpPr>
          <p:nvPr>
            <p:ph type="body" idx="1"/>
          </p:nvPr>
        </p:nvSpPr>
        <p:spPr/>
        <p:txBody>
          <a:bodyPr/>
          <a:lstStyle/>
          <a:p>
            <a:pPr marL="0" indent="0">
              <a:buNone/>
            </a:pPr>
            <a:endParaRPr lang="en-US" sz="2800" dirty="0"/>
          </a:p>
          <a:p>
            <a:r>
              <a:rPr lang="en-US" sz="2800" dirty="0"/>
              <a:t>When Cholera struck Europe the mortality rate under conventional treatment was between 40% - 80% depending on the information sources</a:t>
            </a:r>
          </a:p>
          <a:p>
            <a:endParaRPr lang="en-US" sz="2800" dirty="0"/>
          </a:p>
          <a:p>
            <a:r>
              <a:rPr lang="en-US" sz="2800" dirty="0"/>
              <a:t>Samuel Hahnemann, the founder of Homeopathy, was able to identify the stages of the illness and predict what homeopathic remedies would be needed for which stages</a:t>
            </a:r>
          </a:p>
          <a:p>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ARSENICUM</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561" r="-12561"/>
          <a:stretch>
            <a:fillRect/>
          </a:stretch>
        </p:blipFill>
        <p:spPr/>
      </p:pic>
    </p:spTree>
    <p:extLst>
      <p:ext uri="{BB962C8B-B14F-4D97-AF65-F5344CB8AC3E}">
        <p14:creationId xmlns:p14="http://schemas.microsoft.com/office/powerpoint/2010/main" val="625028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b="1" dirty="0">
                <a:solidFill>
                  <a:schemeClr val="accent1"/>
                </a:solidFill>
              </a:rPr>
              <a:t>ARSENICUM</a:t>
            </a:r>
          </a:p>
        </p:txBody>
      </p:sp>
      <p:sp>
        <p:nvSpPr>
          <p:cNvPr id="103427" name="Rectangle 3"/>
          <p:cNvSpPr>
            <a:spLocks noGrp="1" noChangeArrowheads="1"/>
          </p:cNvSpPr>
          <p:nvPr>
            <p:ph type="body" idx="1"/>
          </p:nvPr>
        </p:nvSpPr>
        <p:spPr/>
        <p:txBody>
          <a:bodyPr/>
          <a:lstStyle/>
          <a:p>
            <a:pPr>
              <a:lnSpc>
                <a:spcPct val="80000"/>
              </a:lnSpc>
            </a:pPr>
            <a:r>
              <a:rPr lang="en-US" sz="1800" b="1" dirty="0">
                <a:solidFill>
                  <a:srgbClr val="FFFF00"/>
                </a:solidFill>
              </a:rPr>
              <a:t>Useful when an acute illness affects the nervous system</a:t>
            </a:r>
          </a:p>
          <a:p>
            <a:pPr>
              <a:lnSpc>
                <a:spcPct val="80000"/>
              </a:lnSpc>
            </a:pPr>
            <a:endParaRPr lang="en-US" sz="1800" dirty="0">
              <a:solidFill>
                <a:srgbClr val="FFFF00"/>
              </a:solidFill>
            </a:endParaRPr>
          </a:p>
          <a:p>
            <a:pPr>
              <a:lnSpc>
                <a:spcPct val="80000"/>
              </a:lnSpc>
            </a:pPr>
            <a:r>
              <a:rPr lang="en-US" sz="1800" b="1" dirty="0">
                <a:solidFill>
                  <a:srgbClr val="FFFF00"/>
                </a:solidFill>
              </a:rPr>
              <a:t>Extremely restless and very </a:t>
            </a:r>
            <a:r>
              <a:rPr lang="en-US" sz="1800" b="1" u="sng" dirty="0">
                <a:solidFill>
                  <a:srgbClr val="FFFF00"/>
                </a:solidFill>
              </a:rPr>
              <a:t>a</a:t>
            </a:r>
            <a:r>
              <a:rPr lang="en-US" sz="1800" b="1" dirty="0">
                <a:solidFill>
                  <a:srgbClr val="FFFF00"/>
                </a:solidFill>
              </a:rPr>
              <a:t>nxious</a:t>
            </a:r>
            <a:r>
              <a:rPr lang="en-US" sz="1800" dirty="0"/>
              <a:t>, they may express fear of death and do not want to be left alone</a:t>
            </a:r>
          </a:p>
          <a:p>
            <a:pPr>
              <a:lnSpc>
                <a:spcPct val="80000"/>
              </a:lnSpc>
            </a:pPr>
            <a:endParaRPr lang="en-US" sz="1800" dirty="0"/>
          </a:p>
          <a:p>
            <a:pPr>
              <a:lnSpc>
                <a:spcPct val="80000"/>
              </a:lnSpc>
            </a:pPr>
            <a:r>
              <a:rPr lang="en-US" sz="1800" b="1" dirty="0">
                <a:solidFill>
                  <a:srgbClr val="FFFF00"/>
                </a:solidFill>
              </a:rPr>
              <a:t>Very chilly</a:t>
            </a:r>
            <a:r>
              <a:rPr lang="en-US" sz="1800" dirty="0"/>
              <a:t>, face will be pale and they will have an anxious expression</a:t>
            </a:r>
          </a:p>
          <a:p>
            <a:pPr>
              <a:lnSpc>
                <a:spcPct val="80000"/>
              </a:lnSpc>
            </a:pPr>
            <a:endParaRPr lang="en-US" sz="1800" dirty="0"/>
          </a:p>
          <a:p>
            <a:pPr>
              <a:lnSpc>
                <a:spcPct val="80000"/>
              </a:lnSpc>
            </a:pPr>
            <a:r>
              <a:rPr lang="en-US" sz="1800" dirty="0">
                <a:solidFill>
                  <a:srgbClr val="FFFF00"/>
                </a:solidFill>
              </a:rPr>
              <a:t>P</a:t>
            </a:r>
            <a:r>
              <a:rPr lang="en-US" sz="1800" b="1" dirty="0">
                <a:solidFill>
                  <a:srgbClr val="FFFF00"/>
                </a:solidFill>
              </a:rPr>
              <a:t>ains are generally burning in nature</a:t>
            </a:r>
            <a:r>
              <a:rPr lang="en-US" sz="1800" dirty="0"/>
              <a:t>, feeling like hot needles and are better from hot applications</a:t>
            </a:r>
          </a:p>
          <a:p>
            <a:pPr>
              <a:lnSpc>
                <a:spcPct val="80000"/>
              </a:lnSpc>
            </a:pPr>
            <a:endParaRPr lang="en-US" sz="1800" dirty="0"/>
          </a:p>
          <a:p>
            <a:pPr>
              <a:lnSpc>
                <a:spcPct val="80000"/>
              </a:lnSpc>
            </a:pPr>
            <a:r>
              <a:rPr lang="en-US" sz="1800" dirty="0"/>
              <a:t>Thirsty and only able to drink in small sips</a:t>
            </a:r>
          </a:p>
          <a:p>
            <a:pPr>
              <a:lnSpc>
                <a:spcPct val="80000"/>
              </a:lnSpc>
            </a:pPr>
            <a:endParaRPr lang="en-US" sz="1800" dirty="0"/>
          </a:p>
          <a:p>
            <a:pPr>
              <a:lnSpc>
                <a:spcPct val="80000"/>
              </a:lnSpc>
            </a:pPr>
            <a:r>
              <a:rPr lang="en-US" sz="1800" b="1" dirty="0">
                <a:solidFill>
                  <a:srgbClr val="FFFF00"/>
                </a:solidFill>
              </a:rPr>
              <a:t>Generally worse between midnight - 1 and 2 am</a:t>
            </a:r>
          </a:p>
          <a:p>
            <a:pPr marL="0" indent="0">
              <a:lnSpc>
                <a:spcPct val="80000"/>
              </a:lnSpc>
              <a:buNone/>
            </a:pPr>
            <a:endParaRPr lang="en-US" sz="1800" b="1" u="sng" dirty="0">
              <a:solidFill>
                <a:srgbClr val="FFFF00"/>
              </a:solidFill>
            </a:endParaRPr>
          </a:p>
          <a:p>
            <a:pPr>
              <a:lnSpc>
                <a:spcPct val="80000"/>
              </a:lnSpc>
            </a:pPr>
            <a:r>
              <a:rPr lang="en-US" sz="1800" b="1" dirty="0">
                <a:solidFill>
                  <a:srgbClr val="FFFF00"/>
                </a:solidFill>
              </a:rPr>
              <a:t>Vomiting and diarrhea</a:t>
            </a:r>
            <a:r>
              <a:rPr lang="en-US" sz="1800" dirty="0">
                <a:solidFill>
                  <a:srgbClr val="FFFF00"/>
                </a:solidFill>
              </a:rPr>
              <a:t> </a:t>
            </a:r>
            <a:r>
              <a:rPr lang="en-US" sz="1800" b="1" dirty="0">
                <a:solidFill>
                  <a:srgbClr val="FFFF00"/>
                </a:solidFill>
              </a:rPr>
              <a:t>are extremely common </a:t>
            </a:r>
            <a:r>
              <a:rPr lang="en-US" sz="1800" b="1" dirty="0" err="1">
                <a:solidFill>
                  <a:srgbClr val="FFFF00"/>
                </a:solidFill>
              </a:rPr>
              <a:t>Arsenicum</a:t>
            </a:r>
            <a:r>
              <a:rPr lang="en-US" sz="1800" b="1" dirty="0">
                <a:solidFill>
                  <a:srgbClr val="FFFF00"/>
                </a:solidFill>
              </a:rPr>
              <a:t> symptoms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accent1"/>
                </a:solidFill>
              </a:rPr>
              <a:t>ARSENICUM</a:t>
            </a:r>
            <a:endParaRPr lang="en-US" dirty="0"/>
          </a:p>
        </p:txBody>
      </p:sp>
      <p:sp>
        <p:nvSpPr>
          <p:cNvPr id="5" name="Content Placeholder 4"/>
          <p:cNvSpPr>
            <a:spLocks noGrp="1"/>
          </p:cNvSpPr>
          <p:nvPr>
            <p:ph sz="half" idx="1"/>
          </p:nvPr>
        </p:nvSpPr>
        <p:spPr/>
        <p:txBody>
          <a:bodyPr/>
          <a:lstStyle/>
          <a:p>
            <a:pPr>
              <a:buNone/>
              <a:defRPr/>
            </a:pPr>
            <a:r>
              <a:rPr lang="en-US" sz="2400" b="1" dirty="0">
                <a:solidFill>
                  <a:srgbClr val="FF0000"/>
                </a:solidFill>
              </a:rPr>
              <a:t>             Essentials:</a:t>
            </a:r>
          </a:p>
          <a:p>
            <a:pPr eaLnBrk="1" hangingPunct="1">
              <a:defRPr/>
            </a:pPr>
            <a:endParaRPr lang="en-US" sz="2000" b="1" dirty="0"/>
          </a:p>
          <a:p>
            <a:pPr eaLnBrk="1" hangingPunct="1">
              <a:defRPr/>
            </a:pPr>
            <a:r>
              <a:rPr lang="en-US" sz="2000" b="1" dirty="0"/>
              <a:t>Think extremely nervous and restless</a:t>
            </a:r>
          </a:p>
          <a:p>
            <a:pPr eaLnBrk="1" hangingPunct="1">
              <a:defRPr/>
            </a:pPr>
            <a:r>
              <a:rPr lang="en-US" sz="2000" b="1" dirty="0"/>
              <a:t>Think very chilly</a:t>
            </a:r>
          </a:p>
          <a:p>
            <a:pPr eaLnBrk="1" hangingPunct="1">
              <a:defRPr/>
            </a:pPr>
            <a:r>
              <a:rPr lang="en-US" sz="2000" b="1" dirty="0"/>
              <a:t>Think burning pains</a:t>
            </a:r>
          </a:p>
          <a:p>
            <a:pPr eaLnBrk="1" hangingPunct="1">
              <a:defRPr/>
            </a:pPr>
            <a:r>
              <a:rPr lang="en-US" sz="2000" b="1" dirty="0"/>
              <a:t>Think gastric symptoms, nausea, vomiting, diarrhea</a:t>
            </a:r>
          </a:p>
          <a:p>
            <a:pPr eaLnBrk="1" hangingPunct="1">
              <a:defRPr/>
            </a:pPr>
            <a:r>
              <a:rPr lang="en-US" sz="2000" b="1" dirty="0"/>
              <a:t>&lt; Midnight </a:t>
            </a:r>
            <a:r>
              <a:rPr lang="mr-IN" sz="2000" b="1" dirty="0"/>
              <a:t>–</a:t>
            </a:r>
            <a:r>
              <a:rPr lang="en-US" sz="2000" b="1" dirty="0"/>
              <a:t> 2 am</a:t>
            </a:r>
          </a:p>
          <a:p>
            <a:endParaRPr lang="en-US" sz="2000" dirty="0"/>
          </a:p>
        </p:txBody>
      </p:sp>
      <p:pic>
        <p:nvPicPr>
          <p:cNvPr id="7" name="Content Placeholder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1430" b="-31430"/>
          <a:stretch>
            <a:fillRect/>
          </a:stretch>
        </p:blipFill>
        <p:spPr/>
      </p:pic>
    </p:spTree>
    <p:extLst>
      <p:ext uri="{BB962C8B-B14F-4D97-AF65-F5344CB8AC3E}">
        <p14:creationId xmlns:p14="http://schemas.microsoft.com/office/powerpoint/2010/main" val="34583825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8A500"/>
                </a:solidFill>
              </a:rPr>
              <a:t>ANTIMONIUM TART</a:t>
            </a:r>
            <a:endParaRPr lang="en-US" dirty="0"/>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l="-18216" r="-18216"/>
          <a:stretch>
            <a:fillRect/>
          </a:stretch>
        </p:blipFill>
        <p:spPr/>
      </p:pic>
    </p:spTree>
    <p:extLst>
      <p:ext uri="{BB962C8B-B14F-4D97-AF65-F5344CB8AC3E}">
        <p14:creationId xmlns:p14="http://schemas.microsoft.com/office/powerpoint/2010/main" val="27000360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8A500"/>
                </a:solidFill>
              </a:rPr>
              <a:t>ANTIMONIUM TART</a:t>
            </a:r>
          </a:p>
        </p:txBody>
      </p:sp>
      <p:sp>
        <p:nvSpPr>
          <p:cNvPr id="3" name="Content Placeholder 2"/>
          <p:cNvSpPr>
            <a:spLocks noGrp="1"/>
          </p:cNvSpPr>
          <p:nvPr>
            <p:ph idx="1"/>
          </p:nvPr>
        </p:nvSpPr>
        <p:spPr/>
        <p:txBody>
          <a:bodyPr/>
          <a:lstStyle/>
          <a:p>
            <a:pPr eaLnBrk="1" hangingPunct="1">
              <a:defRPr/>
            </a:pPr>
            <a:r>
              <a:rPr lang="en-US" sz="1800" dirty="0">
                <a:latin typeface="Shaker 2 ExtraBold" charset="0"/>
              </a:rPr>
              <a:t>This remedy is very useful when oppression of the chest and anxiety increase. Indicated in the last stage of pneumonia</a:t>
            </a:r>
          </a:p>
          <a:p>
            <a:pPr marL="0" indent="0" eaLnBrk="1" hangingPunct="1">
              <a:buNone/>
              <a:defRPr/>
            </a:pPr>
            <a:endParaRPr lang="en-US" sz="1800" dirty="0">
              <a:latin typeface="Shaker 2 ExtraBold" charset="0"/>
            </a:endParaRPr>
          </a:p>
          <a:p>
            <a:pPr eaLnBrk="1" hangingPunct="1">
              <a:defRPr/>
            </a:pPr>
            <a:r>
              <a:rPr lang="en-US" sz="1800" b="1" dirty="0">
                <a:solidFill>
                  <a:srgbClr val="FFFF00"/>
                </a:solidFill>
                <a:latin typeface="Shaker 2 ExtraBold" charset="0"/>
              </a:rPr>
              <a:t>Lungs are filled with pus and mucous</a:t>
            </a:r>
          </a:p>
          <a:p>
            <a:pPr eaLnBrk="1" hangingPunct="1">
              <a:defRPr/>
            </a:pPr>
            <a:r>
              <a:rPr lang="en-US" sz="1800" b="1" dirty="0">
                <a:solidFill>
                  <a:srgbClr val="FFFF00"/>
                </a:solidFill>
                <a:latin typeface="Shaker 2 ExtraBold" charset="0"/>
              </a:rPr>
              <a:t>Death rattle due to huge accumulation of phlegm</a:t>
            </a:r>
          </a:p>
          <a:p>
            <a:pPr>
              <a:defRPr/>
            </a:pPr>
            <a:r>
              <a:rPr lang="en-US" sz="1800" b="1" dirty="0">
                <a:solidFill>
                  <a:srgbClr val="FFFF00"/>
                </a:solidFill>
                <a:latin typeface="Shaker 2 ExtraBold" charset="0"/>
              </a:rPr>
              <a:t>No expectoration or when the expectoration is not tinged with blood and occurs chiefly at night</a:t>
            </a:r>
          </a:p>
          <a:p>
            <a:pPr eaLnBrk="1" hangingPunct="1">
              <a:defRPr/>
            </a:pPr>
            <a:r>
              <a:rPr lang="en-US" sz="1800" b="1" dirty="0">
                <a:solidFill>
                  <a:srgbClr val="FFFF00"/>
                </a:solidFill>
                <a:latin typeface="Shaker 2 ExtraBold" charset="0"/>
              </a:rPr>
              <a:t>Difficulty of breathing, anxiety and other symptoms are always temporarily relieved after expectorating</a:t>
            </a:r>
          </a:p>
          <a:p>
            <a:pPr marL="0" indent="0" eaLnBrk="1" hangingPunct="1">
              <a:buNone/>
              <a:defRPr/>
            </a:pPr>
            <a:endParaRPr lang="en-US" sz="1800" b="1" dirty="0">
              <a:solidFill>
                <a:srgbClr val="FFFF00"/>
              </a:solidFill>
              <a:latin typeface="Shaker 2 ExtraBold" charset="0"/>
            </a:endParaRPr>
          </a:p>
          <a:p>
            <a:pPr>
              <a:defRPr/>
            </a:pPr>
            <a:r>
              <a:rPr lang="en-US" sz="1800" dirty="0">
                <a:solidFill>
                  <a:srgbClr val="FFFFFF"/>
                </a:solidFill>
                <a:latin typeface="Shaker 2 ExtraBold" charset="0"/>
              </a:rPr>
              <a:t>The pulse becomes small, weak, and irregular. Skin turns blue (cyanosis)</a:t>
            </a:r>
          </a:p>
          <a:p>
            <a:pPr eaLnBrk="1" hangingPunct="1">
              <a:defRPr/>
            </a:pPr>
            <a:r>
              <a:rPr lang="en-US" sz="1800" dirty="0">
                <a:solidFill>
                  <a:srgbClr val="FFFFFF"/>
                </a:solidFill>
                <a:latin typeface="Shaker 2 ExtraBold" charset="0"/>
              </a:rPr>
              <a:t>Nausea with frequent vomiting of bitter, sour substances</a:t>
            </a:r>
          </a:p>
          <a:p>
            <a:pPr eaLnBrk="1" hangingPunct="1">
              <a:defRPr/>
            </a:pPr>
            <a:r>
              <a:rPr lang="en-US" sz="1800" dirty="0">
                <a:solidFill>
                  <a:srgbClr val="FFFFFF"/>
                </a:solidFill>
                <a:latin typeface="Shaker 2 ExtraBold" charset="0"/>
              </a:rPr>
              <a:t>Desire for acids, apples. White-coated tongue</a:t>
            </a:r>
          </a:p>
          <a:p>
            <a:endParaRPr lang="en-US" sz="1800" dirty="0"/>
          </a:p>
        </p:txBody>
      </p:sp>
    </p:spTree>
    <p:extLst>
      <p:ext uri="{BB962C8B-B14F-4D97-AF65-F5344CB8AC3E}">
        <p14:creationId xmlns:p14="http://schemas.microsoft.com/office/powerpoint/2010/main" val="1621392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a:solidFill>
                  <a:schemeClr val="accent1"/>
                </a:solidFill>
              </a:rPr>
              <a:t>Camphora </a:t>
            </a:r>
            <a:r>
              <a:rPr lang="mr-IN" sz="3200" b="1" dirty="0">
                <a:solidFill>
                  <a:schemeClr val="accent1"/>
                </a:solidFill>
              </a:rPr>
              <a:t>–</a:t>
            </a:r>
            <a:r>
              <a:rPr lang="en-US" sz="3200" b="1" dirty="0">
                <a:solidFill>
                  <a:schemeClr val="accent1"/>
                </a:solidFill>
              </a:rPr>
              <a:t> especially helpful in Iran</a:t>
            </a:r>
          </a:p>
        </p:txBody>
      </p:sp>
      <p:sp>
        <p:nvSpPr>
          <p:cNvPr id="8" name="Content Placeholder 7"/>
          <p:cNvSpPr>
            <a:spLocks noGrp="1"/>
          </p:cNvSpPr>
          <p:nvPr>
            <p:ph sz="half" idx="1"/>
          </p:nvPr>
        </p:nvSpPr>
        <p:spPr/>
        <p:txBody>
          <a:bodyPr/>
          <a:lstStyle/>
          <a:p>
            <a:pPr eaLnBrk="1" hangingPunct="1">
              <a:defRPr/>
            </a:pPr>
            <a:r>
              <a:rPr lang="en-US" sz="1800" b="1" dirty="0">
                <a:solidFill>
                  <a:srgbClr val="FFFF00"/>
                </a:solidFill>
                <a:latin typeface="Shaker 2 ExtraBold" charset="0"/>
              </a:rPr>
              <a:t>Great prostration, collapse, difficult to rouse</a:t>
            </a:r>
          </a:p>
          <a:p>
            <a:pPr eaLnBrk="1" hangingPunct="1">
              <a:defRPr/>
            </a:pPr>
            <a:r>
              <a:rPr lang="en-US" sz="1800" dirty="0">
                <a:latin typeface="Shaker 2 ExtraBold" charset="0"/>
              </a:rPr>
              <a:t>Pulse is weak, extremely small and scarcely perceptible</a:t>
            </a:r>
          </a:p>
          <a:p>
            <a:pPr eaLnBrk="1" hangingPunct="1">
              <a:defRPr/>
            </a:pPr>
            <a:r>
              <a:rPr lang="en-US" sz="1800" b="1" dirty="0">
                <a:solidFill>
                  <a:srgbClr val="FFFF00"/>
                </a:solidFill>
                <a:latin typeface="Shaker 2 ExtraBold" charset="0"/>
              </a:rPr>
              <a:t>Icy cold, dry  skin but does not want to be covered</a:t>
            </a:r>
          </a:p>
          <a:p>
            <a:pPr eaLnBrk="1" hangingPunct="1">
              <a:defRPr/>
            </a:pPr>
            <a:r>
              <a:rPr lang="en-US" sz="1800" b="1" dirty="0">
                <a:solidFill>
                  <a:srgbClr val="FFFF00"/>
                </a:solidFill>
                <a:latin typeface="Shaker 2 ExtraBold" charset="0"/>
              </a:rPr>
              <a:t>The skin is bluish in color, </a:t>
            </a:r>
            <a:r>
              <a:rPr lang="en-US" sz="1800" dirty="0">
                <a:latin typeface="Shaker 2 ExtraBold" charset="0"/>
              </a:rPr>
              <a:t>the face is deathly pale</a:t>
            </a:r>
          </a:p>
          <a:p>
            <a:pPr eaLnBrk="1" hangingPunct="1">
              <a:defRPr/>
            </a:pPr>
            <a:r>
              <a:rPr lang="en-US" sz="1800" dirty="0">
                <a:latin typeface="Shaker 2 ExtraBold" charset="0"/>
              </a:rPr>
              <a:t>This remedy is indicated when there is laborious, asthmatic breathing</a:t>
            </a:r>
          </a:p>
          <a:p>
            <a:pPr eaLnBrk="1" hangingPunct="1">
              <a:defRPr/>
            </a:pPr>
            <a:r>
              <a:rPr lang="en-US" sz="1800" dirty="0">
                <a:latin typeface="Shaker 2 ExtraBold" charset="0"/>
              </a:rPr>
              <a:t>An accumulation of phlegm in the air tubes</a:t>
            </a:r>
          </a:p>
          <a:p>
            <a:pPr eaLnBrk="1" hangingPunct="1">
              <a:defRPr/>
            </a:pPr>
            <a:r>
              <a:rPr lang="en-US" sz="1800" dirty="0">
                <a:latin typeface="Shaker 2 ExtraBold" charset="0"/>
              </a:rPr>
              <a:t>Anxiety and restlessness as though he would suffocate</a:t>
            </a:r>
          </a:p>
          <a:p>
            <a:endParaRPr lang="en-US" sz="2000" dirty="0"/>
          </a:p>
        </p:txBody>
      </p:sp>
      <p:pic>
        <p:nvPicPr>
          <p:cNvPr id="10"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968" r="-4968"/>
          <a:stretch>
            <a:fillRect/>
          </a:stretch>
        </p:blipFill>
        <p:spPr/>
      </p:pic>
    </p:spTree>
    <p:extLst>
      <p:ext uri="{BB962C8B-B14F-4D97-AF65-F5344CB8AC3E}">
        <p14:creationId xmlns:p14="http://schemas.microsoft.com/office/powerpoint/2010/main" val="1861282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b="1" dirty="0">
                <a:solidFill>
                  <a:srgbClr val="F8A500"/>
                </a:solidFill>
              </a:rPr>
              <a:t>Dosage</a:t>
            </a:r>
          </a:p>
        </p:txBody>
      </p:sp>
      <p:sp>
        <p:nvSpPr>
          <p:cNvPr id="112643" name="Rectangle 3"/>
          <p:cNvSpPr>
            <a:spLocks noGrp="1" noChangeArrowheads="1"/>
          </p:cNvSpPr>
          <p:nvPr>
            <p:ph sz="half" idx="1"/>
          </p:nvPr>
        </p:nvSpPr>
        <p:spPr/>
        <p:txBody>
          <a:bodyPr/>
          <a:lstStyle/>
          <a:p>
            <a:r>
              <a:rPr lang="en-US" sz="1200" b="1" dirty="0">
                <a:solidFill>
                  <a:srgbClr val="FFFF00"/>
                </a:solidFill>
              </a:rPr>
              <a:t>Take the indicated remedy in a 30c potency in a glass of water, stir vigorously and take one spoonful. No food or drink for 30 minutes either side of the dose. If you require more remedy stir vigorously and take another spoonful. Don’t add more pills.</a:t>
            </a:r>
          </a:p>
          <a:p>
            <a:pPr marL="0" indent="0">
              <a:buNone/>
            </a:pPr>
            <a:endParaRPr lang="en-US" sz="1200" b="1" dirty="0">
              <a:solidFill>
                <a:srgbClr val="FFFF00"/>
              </a:solidFill>
            </a:endParaRPr>
          </a:p>
          <a:p>
            <a:r>
              <a:rPr lang="en-US" sz="1200" b="1" dirty="0">
                <a:solidFill>
                  <a:srgbClr val="FFFF00"/>
                </a:solidFill>
              </a:rPr>
              <a:t>According to the severity of the symptoms, take more often if the symptoms are severe – every 1-2 hours and less often - every 3 -4 hours if they are not too bad</a:t>
            </a:r>
          </a:p>
          <a:p>
            <a:pPr marL="0" indent="0">
              <a:buNone/>
            </a:pPr>
            <a:endParaRPr lang="en-US" sz="1200" b="1" dirty="0">
              <a:solidFill>
                <a:srgbClr val="FFFF00"/>
              </a:solidFill>
            </a:endParaRPr>
          </a:p>
          <a:p>
            <a:r>
              <a:rPr lang="en-US" sz="1200" b="1" dirty="0">
                <a:solidFill>
                  <a:srgbClr val="FFFF00"/>
                </a:solidFill>
              </a:rPr>
              <a:t>If you have taken more than 4 doses  and have had no response then consider another remedy or seek professional help</a:t>
            </a:r>
          </a:p>
          <a:p>
            <a:pPr marL="0" indent="0">
              <a:buNone/>
            </a:pPr>
            <a:endParaRPr lang="en-US" sz="1200" b="1" dirty="0">
              <a:solidFill>
                <a:srgbClr val="FFFF00"/>
              </a:solidFill>
            </a:endParaRPr>
          </a:p>
          <a:p>
            <a:r>
              <a:rPr lang="en-US" sz="1200" b="1" dirty="0">
                <a:solidFill>
                  <a:srgbClr val="FFFF00"/>
                </a:solidFill>
              </a:rPr>
              <a:t>If you have taken several doses of 30c with improvement but no resolution and there is no change in the remedy picture go to 200c</a:t>
            </a:r>
          </a:p>
          <a:p>
            <a:pPr marL="0" indent="0">
              <a:buNone/>
            </a:pPr>
            <a:endParaRPr lang="en-US" sz="1400" b="1" dirty="0">
              <a:solidFill>
                <a:srgbClr val="FFFF00"/>
              </a:solidFill>
            </a:endParaRPr>
          </a:p>
          <a:p>
            <a:r>
              <a:rPr lang="en-US" sz="1200" b="1" dirty="0">
                <a:solidFill>
                  <a:srgbClr val="FFFF00"/>
                </a:solidFill>
              </a:rPr>
              <a:t>We also have many of the main remedies available in the kit at 1M potency</a:t>
            </a:r>
          </a:p>
        </p:txBody>
      </p:sp>
      <p:pic>
        <p:nvPicPr>
          <p:cNvPr id="3" name="Content Placeholder 2" descr="Glass JPG.JPG"/>
          <p:cNvPicPr>
            <a:picLocks noGrp="1" noChangeAspect="1"/>
          </p:cNvPicPr>
          <p:nvPr>
            <p:ph sz="half" idx="2"/>
          </p:nvPr>
        </p:nvPicPr>
        <p:blipFill>
          <a:blip r:embed="rId2">
            <a:extLst>
              <a:ext uri="{28A0092B-C50C-407E-A947-70E740481C1C}">
                <a14:useLocalDpi xmlns:a14="http://schemas.microsoft.com/office/drawing/2010/main" val="0"/>
              </a:ext>
            </a:extLst>
          </a:blip>
          <a:srcRect t="-24790" b="-24790"/>
          <a:stretch>
            <a:fillRect/>
          </a:stretch>
        </p:blipFill>
        <p:spPr>
          <a:xfrm rot="5400000">
            <a:off x="4648200" y="1600200"/>
            <a:ext cx="4038600" cy="4530725"/>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chemeClr val="accent1"/>
                </a:solidFill>
              </a:rPr>
              <a:t>Helpful Remedies Noted To Date for Coronavirus </a:t>
            </a:r>
            <a:endParaRPr lang="en-US" sz="2800" b="1" dirty="0"/>
          </a:p>
        </p:txBody>
      </p:sp>
      <p:sp>
        <p:nvSpPr>
          <p:cNvPr id="5" name="Text Placeholder 4"/>
          <p:cNvSpPr>
            <a:spLocks noGrp="1"/>
          </p:cNvSpPr>
          <p:nvPr>
            <p:ph type="body" idx="1"/>
          </p:nvPr>
        </p:nvSpPr>
        <p:spPr/>
        <p:txBody>
          <a:bodyPr/>
          <a:lstStyle/>
          <a:p>
            <a:r>
              <a:rPr lang="en-US" dirty="0"/>
              <a:t>            Bryonia </a:t>
            </a:r>
          </a:p>
        </p:txBody>
      </p:sp>
      <p:sp>
        <p:nvSpPr>
          <p:cNvPr id="7" name="Text Placeholder 6"/>
          <p:cNvSpPr>
            <a:spLocks noGrp="1"/>
          </p:cNvSpPr>
          <p:nvPr>
            <p:ph type="body" sz="quarter" idx="3"/>
          </p:nvPr>
        </p:nvSpPr>
        <p:spPr/>
        <p:txBody>
          <a:bodyPr/>
          <a:lstStyle/>
          <a:p>
            <a:r>
              <a:rPr lang="en-US" dirty="0"/>
              <a:t>          Gelsemium</a:t>
            </a:r>
          </a:p>
        </p:txBody>
      </p:sp>
      <p:pic>
        <p:nvPicPr>
          <p:cNvPr id="9" name="Content Placeholder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9151" b="-19151"/>
          <a:stretch>
            <a:fillRect/>
          </a:stretch>
        </p:blipFill>
        <p:spPr/>
      </p:pic>
      <p:pic>
        <p:nvPicPr>
          <p:cNvPr id="10" name="Picture 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l="-3986" r="-3986"/>
          <a:stretch>
            <a:fillRect/>
          </a:stretch>
        </p:blipFill>
        <p:spPr/>
      </p:pic>
    </p:spTree>
    <p:extLst>
      <p:ext uri="{BB962C8B-B14F-4D97-AF65-F5344CB8AC3E}">
        <p14:creationId xmlns:p14="http://schemas.microsoft.com/office/powerpoint/2010/main" val="28273690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b="1" dirty="0">
                <a:solidFill>
                  <a:schemeClr val="accent1"/>
                </a:solidFill>
              </a:rPr>
              <a:t>Helpful Remedies Noted To Date in Coronavirus </a:t>
            </a:r>
          </a:p>
        </p:txBody>
      </p:sp>
      <p:sp>
        <p:nvSpPr>
          <p:cNvPr id="6" name="Text Placeholder 5"/>
          <p:cNvSpPr>
            <a:spLocks noGrp="1"/>
          </p:cNvSpPr>
          <p:nvPr>
            <p:ph type="body" idx="1"/>
          </p:nvPr>
        </p:nvSpPr>
        <p:spPr/>
        <p:txBody>
          <a:bodyPr/>
          <a:lstStyle/>
          <a:p>
            <a:r>
              <a:rPr lang="en-US" dirty="0"/>
              <a:t>          Ferrum Phos</a:t>
            </a:r>
          </a:p>
        </p:txBody>
      </p:sp>
      <p:sp>
        <p:nvSpPr>
          <p:cNvPr id="8" name="Text Placeholder 7"/>
          <p:cNvSpPr>
            <a:spLocks noGrp="1"/>
          </p:cNvSpPr>
          <p:nvPr>
            <p:ph type="body" sz="quarter" idx="3"/>
          </p:nvPr>
        </p:nvSpPr>
        <p:spPr/>
        <p:txBody>
          <a:bodyPr/>
          <a:lstStyle/>
          <a:p>
            <a:r>
              <a:rPr lang="en-US" dirty="0"/>
              <a:t>           Belladonna</a:t>
            </a:r>
          </a:p>
        </p:txBody>
      </p:sp>
      <p:pic>
        <p:nvPicPr>
          <p:cNvPr id="7" name="Content Placeholder 6" descr="Ferrum cell salt picture.JPG"/>
          <p:cNvPicPr>
            <a:picLocks noGrp="1" noChangeAspect="1"/>
          </p:cNvPicPr>
          <p:nvPr>
            <p:ph sz="half" idx="2"/>
          </p:nvPr>
        </p:nvPicPr>
        <p:blipFill>
          <a:blip r:embed="rId2">
            <a:extLst>
              <a:ext uri="{28A0092B-C50C-407E-A947-70E740481C1C}">
                <a14:useLocalDpi xmlns:a14="http://schemas.microsoft.com/office/drawing/2010/main" val="0"/>
              </a:ext>
            </a:extLst>
          </a:blip>
          <a:srcRect l="11656" r="11656"/>
          <a:stretch>
            <a:fillRect/>
          </a:stretch>
        </p:blipFill>
        <p:spPr>
          <a:xfrm rot="5400000">
            <a:off x="457200" y="2174875"/>
            <a:ext cx="4040188" cy="3951288"/>
          </a:xfrm>
        </p:spPr>
      </p:pic>
      <p:pic>
        <p:nvPicPr>
          <p:cNvPr id="12" name="Picture 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t="-15174" b="-15174"/>
          <a:stretch>
            <a:fillRect/>
          </a:stretch>
        </p:blipFill>
        <p:spPr/>
      </p:pic>
    </p:spTree>
    <p:extLst>
      <p:ext uri="{BB962C8B-B14F-4D97-AF65-F5344CB8AC3E}">
        <p14:creationId xmlns:p14="http://schemas.microsoft.com/office/powerpoint/2010/main" val="3878119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chemeClr val="accent1"/>
                </a:solidFill>
              </a:rPr>
              <a:t>Helpful Remedies Noted To Date for Coronavirus </a:t>
            </a:r>
            <a:endParaRPr lang="en-US" sz="2800" b="1" dirty="0"/>
          </a:p>
        </p:txBody>
      </p:sp>
      <p:sp>
        <p:nvSpPr>
          <p:cNvPr id="3" name="Text Placeholder 2"/>
          <p:cNvSpPr>
            <a:spLocks noGrp="1"/>
          </p:cNvSpPr>
          <p:nvPr>
            <p:ph type="body" idx="1"/>
          </p:nvPr>
        </p:nvSpPr>
        <p:spPr/>
        <p:txBody>
          <a:bodyPr/>
          <a:lstStyle/>
          <a:p>
            <a:r>
              <a:rPr lang="en-US" dirty="0"/>
              <a:t>      Eupatorium - </a:t>
            </a:r>
            <a:r>
              <a:rPr lang="en-US" dirty="0" err="1"/>
              <a:t>Perf</a:t>
            </a:r>
            <a:endParaRPr lang="en-US" dirty="0"/>
          </a:p>
        </p:txBody>
      </p:sp>
      <p:sp>
        <p:nvSpPr>
          <p:cNvPr id="5" name="Text Placeholder 4"/>
          <p:cNvSpPr>
            <a:spLocks noGrp="1"/>
          </p:cNvSpPr>
          <p:nvPr>
            <p:ph type="body" sz="quarter" idx="3"/>
          </p:nvPr>
        </p:nvSpPr>
        <p:spPr/>
        <p:txBody>
          <a:bodyPr/>
          <a:lstStyle/>
          <a:p>
            <a:r>
              <a:rPr lang="en-US" dirty="0"/>
              <a:t>         </a:t>
            </a:r>
            <a:r>
              <a:rPr lang="en-US" dirty="0" err="1"/>
              <a:t>Nux</a:t>
            </a:r>
            <a:r>
              <a:rPr lang="en-US" dirty="0"/>
              <a:t> - Vomica</a:t>
            </a:r>
          </a:p>
        </p:txBody>
      </p:sp>
      <p:pic>
        <p:nvPicPr>
          <p:cNvPr id="9" name="Content Placeholder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4985" b="-4985"/>
          <a:stretch>
            <a:fillRect/>
          </a:stretch>
        </p:blipFill>
        <p:spPr/>
      </p:pic>
      <p:pic>
        <p:nvPicPr>
          <p:cNvPr id="10" name="Picture 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l="-18345" r="-18345"/>
          <a:stretch>
            <a:fillRect/>
          </a:stretch>
        </p:blipFill>
        <p:spPr/>
      </p:pic>
    </p:spTree>
    <p:extLst>
      <p:ext uri="{BB962C8B-B14F-4D97-AF65-F5344CB8AC3E}">
        <p14:creationId xmlns:p14="http://schemas.microsoft.com/office/powerpoint/2010/main" val="318555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solidFill>
                  <a:srgbClr val="F8A500"/>
                </a:solidFill>
              </a:rPr>
              <a:t>Cholera</a:t>
            </a:r>
          </a:p>
        </p:txBody>
      </p:sp>
      <p:sp>
        <p:nvSpPr>
          <p:cNvPr id="82947" name="Rectangle 3"/>
          <p:cNvSpPr>
            <a:spLocks noGrp="1" noChangeArrowheads="1"/>
          </p:cNvSpPr>
          <p:nvPr>
            <p:ph type="body" idx="1"/>
          </p:nvPr>
        </p:nvSpPr>
        <p:spPr>
          <a:xfrm>
            <a:off x="457200" y="1641475"/>
            <a:ext cx="8229600" cy="4530725"/>
          </a:xfrm>
        </p:spPr>
        <p:txBody>
          <a:bodyPr/>
          <a:lstStyle/>
          <a:p>
            <a:pPr>
              <a:lnSpc>
                <a:spcPct val="90000"/>
              </a:lnSpc>
            </a:pPr>
            <a:r>
              <a:rPr lang="en-US" sz="2800" dirty="0"/>
              <a:t>Dr. Quin of London reported the mortality in the 10 homeopathic hospitals in 1831 – 1832 as 9%</a:t>
            </a:r>
          </a:p>
          <a:p>
            <a:pPr>
              <a:lnSpc>
                <a:spcPct val="90000"/>
              </a:lnSpc>
            </a:pPr>
            <a:endParaRPr lang="en-US" sz="2800" dirty="0"/>
          </a:p>
          <a:p>
            <a:pPr>
              <a:lnSpc>
                <a:spcPct val="90000"/>
              </a:lnSpc>
            </a:pPr>
            <a:r>
              <a:rPr lang="en-US" sz="2800" dirty="0"/>
              <a:t>Dr.Roth,homeopathic physician to the King of Bavaria, reported that the mortality was 7%</a:t>
            </a:r>
          </a:p>
          <a:p>
            <a:pPr>
              <a:lnSpc>
                <a:spcPct val="90000"/>
              </a:lnSpc>
            </a:pPr>
            <a:endParaRPr lang="en-US" sz="2800" dirty="0"/>
          </a:p>
          <a:p>
            <a:pPr>
              <a:lnSpc>
                <a:spcPct val="90000"/>
              </a:lnSpc>
            </a:pPr>
            <a:r>
              <a:rPr lang="en-US" sz="2800" dirty="0"/>
              <a:t>Admiral Mordoinow of The Imperial Russian Council reported 10% mortality under homeopathy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solidFill>
                  <a:schemeClr val="accent1"/>
                </a:solidFill>
              </a:rPr>
              <a:t>Helpful Remedies Noted To Date in Coronavirus </a:t>
            </a:r>
            <a:endParaRPr lang="en-US" sz="2800" b="1" dirty="0"/>
          </a:p>
        </p:txBody>
      </p:sp>
      <p:sp>
        <p:nvSpPr>
          <p:cNvPr id="5" name="Text Placeholder 4"/>
          <p:cNvSpPr>
            <a:spLocks noGrp="1"/>
          </p:cNvSpPr>
          <p:nvPr>
            <p:ph type="body" idx="1"/>
          </p:nvPr>
        </p:nvSpPr>
        <p:spPr/>
        <p:txBody>
          <a:bodyPr/>
          <a:lstStyle/>
          <a:p>
            <a:r>
              <a:rPr lang="en-US" dirty="0"/>
              <a:t>             Aconite</a:t>
            </a:r>
          </a:p>
        </p:txBody>
      </p:sp>
      <p:sp>
        <p:nvSpPr>
          <p:cNvPr id="7" name="Text Placeholder 6"/>
          <p:cNvSpPr>
            <a:spLocks noGrp="1"/>
          </p:cNvSpPr>
          <p:nvPr>
            <p:ph type="body" sz="quarter" idx="3"/>
          </p:nvPr>
        </p:nvSpPr>
        <p:spPr/>
        <p:txBody>
          <a:bodyPr/>
          <a:lstStyle/>
          <a:p>
            <a:r>
              <a:rPr lang="en-US" dirty="0"/>
              <a:t>      </a:t>
            </a:r>
            <a:r>
              <a:rPr lang="en-US" dirty="0" err="1"/>
              <a:t>Arsenicum</a:t>
            </a:r>
            <a:r>
              <a:rPr lang="en-US" dirty="0"/>
              <a:t> Album</a:t>
            </a:r>
          </a:p>
        </p:txBody>
      </p:sp>
      <p:pic>
        <p:nvPicPr>
          <p:cNvPr id="9"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5611" b="-35611"/>
          <a:stretch>
            <a:fillRect/>
          </a:stretch>
        </p:blipFill>
        <p:spPr/>
      </p:pic>
      <p:pic>
        <p:nvPicPr>
          <p:cNvPr id="10" name="Picture 8"/>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t="-4964" b="-4964"/>
          <a:stretch>
            <a:fillRect/>
          </a:stretch>
        </p:blipFill>
        <p:spPr/>
      </p:pic>
    </p:spTree>
    <p:extLst>
      <p:ext uri="{BB962C8B-B14F-4D97-AF65-F5344CB8AC3E}">
        <p14:creationId xmlns:p14="http://schemas.microsoft.com/office/powerpoint/2010/main" val="2788746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dirty="0">
                <a:solidFill>
                  <a:schemeClr val="accent1"/>
                </a:solidFill>
              </a:rPr>
              <a:t>Helpful Remedies Noted To Date in Coronavirus - Severe Lung Pathology</a:t>
            </a:r>
          </a:p>
        </p:txBody>
      </p:sp>
      <p:sp>
        <p:nvSpPr>
          <p:cNvPr id="8" name="Content Placeholder 7"/>
          <p:cNvSpPr>
            <a:spLocks noGrp="1"/>
          </p:cNvSpPr>
          <p:nvPr>
            <p:ph sz="half" idx="1"/>
          </p:nvPr>
        </p:nvSpPr>
        <p:spPr/>
        <p:txBody>
          <a:bodyPr/>
          <a:lstStyle/>
          <a:p>
            <a:r>
              <a:rPr lang="en-US" sz="2400" dirty="0"/>
              <a:t>We appreciate that people who are severely affected by </a:t>
            </a:r>
            <a:r>
              <a:rPr lang="en-US" sz="2400" dirty="0" err="1"/>
              <a:t>Covid</a:t>
            </a:r>
            <a:r>
              <a:rPr lang="en-US" sz="2400" dirty="0"/>
              <a:t> </a:t>
            </a:r>
            <a:r>
              <a:rPr lang="mr-IN" sz="2400" dirty="0"/>
              <a:t>–</a:t>
            </a:r>
            <a:r>
              <a:rPr lang="en-US" sz="2400" dirty="0"/>
              <a:t> 19 will require hospitalization and possible ventilation assistance</a:t>
            </a:r>
          </a:p>
          <a:p>
            <a:pPr marL="0" indent="0">
              <a:buNone/>
            </a:pPr>
            <a:endParaRPr lang="en-US" sz="2400" dirty="0"/>
          </a:p>
          <a:p>
            <a:r>
              <a:rPr lang="en-US" sz="2400" dirty="0"/>
              <a:t>The following remedies have an affinity to very severe states of collapse</a:t>
            </a:r>
          </a:p>
          <a:p>
            <a:endParaRPr lang="en-US" sz="2400" dirty="0"/>
          </a:p>
          <a:p>
            <a:r>
              <a:rPr lang="en-US" sz="2400" b="1" dirty="0" err="1">
                <a:solidFill>
                  <a:srgbClr val="FFFF00"/>
                </a:solidFill>
              </a:rPr>
              <a:t>Arsenicum</a:t>
            </a:r>
            <a:r>
              <a:rPr lang="en-US" sz="2400" b="1" dirty="0">
                <a:solidFill>
                  <a:srgbClr val="FFFF00"/>
                </a:solidFill>
              </a:rPr>
              <a:t> Album</a:t>
            </a:r>
          </a:p>
        </p:txBody>
      </p:sp>
      <p:pic>
        <p:nvPicPr>
          <p:cNvPr id="10" name="Content Placeholder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31430" b="-31430"/>
          <a:stretch>
            <a:fillRect/>
          </a:stretch>
        </p:blipFill>
        <p:spPr/>
      </p:pic>
    </p:spTree>
    <p:extLst>
      <p:ext uri="{BB962C8B-B14F-4D97-AF65-F5344CB8AC3E}">
        <p14:creationId xmlns:p14="http://schemas.microsoft.com/office/powerpoint/2010/main" val="24523485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b="1" dirty="0">
                <a:solidFill>
                  <a:schemeClr val="accent1"/>
                </a:solidFill>
              </a:rPr>
              <a:t>Helpful Remedies Noted To Date in Coronavirus </a:t>
            </a:r>
            <a:endParaRPr lang="en-US" sz="2800" dirty="0"/>
          </a:p>
        </p:txBody>
      </p:sp>
      <p:sp>
        <p:nvSpPr>
          <p:cNvPr id="11" name="Text Placeholder 10"/>
          <p:cNvSpPr>
            <a:spLocks noGrp="1"/>
          </p:cNvSpPr>
          <p:nvPr>
            <p:ph type="body" idx="1"/>
          </p:nvPr>
        </p:nvSpPr>
        <p:spPr/>
        <p:txBody>
          <a:bodyPr/>
          <a:lstStyle/>
          <a:p>
            <a:r>
              <a:rPr lang="en-US" dirty="0"/>
              <a:t>     </a:t>
            </a:r>
            <a:r>
              <a:rPr lang="en-US" dirty="0" err="1">
                <a:solidFill>
                  <a:srgbClr val="FFFF00"/>
                </a:solidFill>
              </a:rPr>
              <a:t>Antimonium</a:t>
            </a:r>
            <a:r>
              <a:rPr lang="en-US" dirty="0">
                <a:solidFill>
                  <a:srgbClr val="FFFF00"/>
                </a:solidFill>
              </a:rPr>
              <a:t> - Tart</a:t>
            </a:r>
          </a:p>
        </p:txBody>
      </p:sp>
      <p:pic>
        <p:nvPicPr>
          <p:cNvPr id="10" name="Content Placeholder 4"/>
          <p:cNvPicPr>
            <a:picLocks noGrp="1"/>
          </p:cNvPicPr>
          <p:nvPr>
            <p:ph sz="half" idx="2"/>
          </p:nvPr>
        </p:nvPicPr>
        <p:blipFill>
          <a:blip r:embed="rId2">
            <a:extLst>
              <a:ext uri="{28A0092B-C50C-407E-A947-70E740481C1C}">
                <a14:useLocalDpi xmlns:a14="http://schemas.microsoft.com/office/drawing/2010/main" val="0"/>
              </a:ext>
            </a:extLst>
          </a:blip>
          <a:srcRect l="11599" r="11599"/>
          <a:stretch>
            <a:fillRect/>
          </a:stretch>
        </p:blipFill>
        <p:spPr/>
      </p:pic>
      <p:sp>
        <p:nvSpPr>
          <p:cNvPr id="12" name="Text Placeholder 11"/>
          <p:cNvSpPr>
            <a:spLocks noGrp="1"/>
          </p:cNvSpPr>
          <p:nvPr>
            <p:ph type="body" sz="quarter" idx="3"/>
          </p:nvPr>
        </p:nvSpPr>
        <p:spPr/>
        <p:txBody>
          <a:bodyPr/>
          <a:lstStyle/>
          <a:p>
            <a:r>
              <a:rPr lang="en-US" dirty="0"/>
              <a:t>            </a:t>
            </a:r>
            <a:r>
              <a:rPr lang="en-US" dirty="0" err="1">
                <a:solidFill>
                  <a:srgbClr val="FFFF00"/>
                </a:solidFill>
              </a:rPr>
              <a:t>Camphora</a:t>
            </a:r>
            <a:endParaRPr lang="en-US" dirty="0">
              <a:solidFill>
                <a:srgbClr val="FFFF00"/>
              </a:solidFill>
            </a:endParaRPr>
          </a:p>
        </p:txBody>
      </p:sp>
      <p:pic>
        <p:nvPicPr>
          <p:cNvPr id="14" name="Picture 5"/>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l="-13079" r="-13079"/>
          <a:stretch>
            <a:fillRect/>
          </a:stretch>
        </p:blipFill>
        <p:spPr/>
      </p:pic>
    </p:spTree>
    <p:extLst>
      <p:ext uri="{BB962C8B-B14F-4D97-AF65-F5344CB8AC3E}">
        <p14:creationId xmlns:p14="http://schemas.microsoft.com/office/powerpoint/2010/main" val="1356194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8A500"/>
                </a:solidFill>
              </a:rPr>
              <a:t>www.flusolution.net</a:t>
            </a:r>
          </a:p>
        </p:txBody>
      </p:sp>
      <p:sp>
        <p:nvSpPr>
          <p:cNvPr id="4" name="Content Placeholder 3"/>
          <p:cNvSpPr>
            <a:spLocks noGrp="1"/>
          </p:cNvSpPr>
          <p:nvPr>
            <p:ph sz="half" idx="1"/>
          </p:nvPr>
        </p:nvSpPr>
        <p:spPr/>
        <p:txBody>
          <a:bodyPr/>
          <a:lstStyle/>
          <a:p>
            <a:pPr marL="0" indent="0">
              <a:buNone/>
            </a:pPr>
            <a:endParaRPr lang="en-US" dirty="0"/>
          </a:p>
          <a:p>
            <a:endParaRPr lang="en-US" dirty="0"/>
          </a:p>
          <a:p>
            <a:r>
              <a:rPr lang="en-US" sz="2400" dirty="0"/>
              <a:t>Education, here to help USA, West Africa, Haiti and globally</a:t>
            </a:r>
          </a:p>
          <a:p>
            <a:r>
              <a:rPr lang="en-US" sz="2400" dirty="0"/>
              <a:t>Classes taught by zoom</a:t>
            </a:r>
          </a:p>
          <a:p>
            <a:r>
              <a:rPr lang="en-US" sz="2400" dirty="0"/>
              <a:t>Pandemic Kits</a:t>
            </a:r>
          </a:p>
          <a:p>
            <a:r>
              <a:rPr lang="en-US" sz="2400" dirty="0"/>
              <a:t>Please contact us for more information and help</a:t>
            </a:r>
          </a:p>
        </p:txBody>
      </p:sp>
      <p:pic>
        <p:nvPicPr>
          <p:cNvPr id="6" name="Content Placeholder 5" descr="photo flu kit.JPG"/>
          <p:cNvPicPr>
            <a:picLocks noGrp="1" noChangeAspect="1"/>
          </p:cNvPicPr>
          <p:nvPr>
            <p:ph sz="half" idx="2"/>
          </p:nvPr>
        </p:nvPicPr>
        <p:blipFill>
          <a:blip r:embed="rId2">
            <a:extLst>
              <a:ext uri="{28A0092B-C50C-407E-A947-70E740481C1C}">
                <a14:useLocalDpi xmlns:a14="http://schemas.microsoft.com/office/drawing/2010/main" val="0"/>
              </a:ext>
            </a:extLst>
          </a:blip>
          <a:srcRect l="-9425" r="-9425"/>
          <a:stretch>
            <a:fillRect/>
          </a:stretch>
        </p:blipFill>
        <p:spPr/>
      </p:pic>
    </p:spTree>
    <p:extLst>
      <p:ext uri="{BB962C8B-B14F-4D97-AF65-F5344CB8AC3E}">
        <p14:creationId xmlns:p14="http://schemas.microsoft.com/office/powerpoint/2010/main" val="384446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br>
              <a:rPr lang="en-US" sz="4000"/>
            </a:br>
            <a:br>
              <a:rPr lang="en-US" sz="4000"/>
            </a:br>
            <a:r>
              <a:rPr lang="en-US" sz="4000" b="1">
                <a:solidFill>
                  <a:schemeClr val="accent1"/>
                </a:solidFill>
              </a:rPr>
              <a:t>The 1854 London</a:t>
            </a:r>
            <a:br>
              <a:rPr lang="en-US" sz="4000" b="1">
                <a:solidFill>
                  <a:schemeClr val="accent1"/>
                </a:solidFill>
              </a:rPr>
            </a:br>
            <a:r>
              <a:rPr lang="en-US" sz="4000" b="1">
                <a:solidFill>
                  <a:schemeClr val="accent1"/>
                </a:solidFill>
              </a:rPr>
              <a:t> Cholera Epidemic</a:t>
            </a:r>
          </a:p>
        </p:txBody>
      </p:sp>
      <p:sp>
        <p:nvSpPr>
          <p:cNvPr id="83971" name="Rectangle 3"/>
          <p:cNvSpPr>
            <a:spLocks noGrp="1" noChangeArrowheads="1"/>
          </p:cNvSpPr>
          <p:nvPr>
            <p:ph type="body" idx="1"/>
          </p:nvPr>
        </p:nvSpPr>
        <p:spPr/>
        <p:txBody>
          <a:bodyPr/>
          <a:lstStyle/>
          <a:p>
            <a:endParaRPr lang="en-US" dirty="0"/>
          </a:p>
          <a:p>
            <a:endParaRPr lang="en-US" dirty="0"/>
          </a:p>
          <a:p>
            <a:r>
              <a:rPr lang="en-US" dirty="0"/>
              <a:t>Under conventional care the mortality rate was 59.2% while under homeopathic care the mortality was only 9%</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br>
              <a:rPr lang="en-US" sz="4000" dirty="0"/>
            </a:br>
            <a:br>
              <a:rPr lang="en-US" sz="4000" dirty="0"/>
            </a:br>
            <a:br>
              <a:rPr lang="en-US" sz="4000" dirty="0"/>
            </a:br>
            <a:r>
              <a:rPr lang="en-US" sz="4000" b="1" dirty="0">
                <a:solidFill>
                  <a:schemeClr val="accent1"/>
                </a:solidFill>
              </a:rPr>
              <a:t>The Hamburg Cholera epidemic of 1892</a:t>
            </a:r>
          </a:p>
        </p:txBody>
      </p:sp>
      <p:sp>
        <p:nvSpPr>
          <p:cNvPr id="84995" name="Rectangle 3"/>
          <p:cNvSpPr>
            <a:spLocks noGrp="1" noChangeArrowheads="1"/>
          </p:cNvSpPr>
          <p:nvPr>
            <p:ph type="body" idx="1"/>
          </p:nvPr>
        </p:nvSpPr>
        <p:spPr/>
        <p:txBody>
          <a:bodyPr/>
          <a:lstStyle/>
          <a:p>
            <a:endParaRPr lang="en-US" dirty="0"/>
          </a:p>
          <a:p>
            <a:endParaRPr lang="en-US" dirty="0"/>
          </a:p>
          <a:p>
            <a:r>
              <a:rPr lang="en-US" dirty="0"/>
              <a:t>The conventional mortality rate was 42%</a:t>
            </a:r>
          </a:p>
          <a:p>
            <a:r>
              <a:rPr lang="en-US" dirty="0"/>
              <a:t>The homeopathic mortality rate was 15.5%</a:t>
            </a:r>
          </a:p>
          <a:p>
            <a:endParaRPr lang="en-US" dirty="0"/>
          </a:p>
        </p:txBody>
      </p:sp>
    </p:spTree>
  </p:cSld>
  <p:clrMapOvr>
    <a:masterClrMapping/>
  </p:clrMapOvr>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2674</TotalTime>
  <Words>4236</Words>
  <Application>Microsoft Office PowerPoint</Application>
  <PresentationFormat>On-screen Show (4:3)</PresentationFormat>
  <Paragraphs>472</Paragraphs>
  <Slides>73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0" baseType="lpstr">
      <vt:lpstr>Arial</vt:lpstr>
      <vt:lpstr>Calibri</vt:lpstr>
      <vt:lpstr>Shaker 2 ExtraBold</vt:lpstr>
      <vt:lpstr>Tahoma</vt:lpstr>
      <vt:lpstr>Wingdings</vt:lpstr>
      <vt:lpstr>Balance</vt:lpstr>
      <vt:lpstr>Clip</vt:lpstr>
      <vt:lpstr>       Homeopathy and epidemic disease    </vt:lpstr>
      <vt:lpstr>www.flusolution.net Homeopathic remedies  have always performed well in times of epidemic disease, including Ebola </vt:lpstr>
      <vt:lpstr>PowerPoint Presentation</vt:lpstr>
      <vt:lpstr> Typhus Fever epidemic of 1813</vt:lpstr>
      <vt:lpstr>PowerPoint Presentation</vt:lpstr>
      <vt:lpstr>The 1830 - 1832 Cholera Epidemic</vt:lpstr>
      <vt:lpstr>Cholera</vt:lpstr>
      <vt:lpstr>  The 1854 London  Cholera Epidemic</vt:lpstr>
      <vt:lpstr>   The Hamburg Cholera epidemic of 1892</vt:lpstr>
      <vt:lpstr>Cholera in America </vt:lpstr>
      <vt:lpstr>Yellow Fever in America</vt:lpstr>
      <vt:lpstr> Diphtheria</vt:lpstr>
      <vt:lpstr>Polio</vt:lpstr>
      <vt:lpstr>Homeopathic Lathyrus Sativa</vt:lpstr>
      <vt:lpstr>The 1918 – 1919 Influenza Pandemic</vt:lpstr>
      <vt:lpstr>The 1918 – 1919 Influenza Pandemic</vt:lpstr>
      <vt:lpstr>The 1918 – 1919 Influenza Pandemic</vt:lpstr>
      <vt:lpstr>The 1918 – 1919 Influenza Pandemic</vt:lpstr>
      <vt:lpstr>The 1918 – 1919 Influenza Pandemic</vt:lpstr>
      <vt:lpstr>Cuba’s experience with Homeoprophylaxis</vt:lpstr>
      <vt:lpstr>Cuba: Dengue Fever and  Leptospirosis </vt:lpstr>
      <vt:lpstr>Cuba  Homeoprophylaxis 2009 - 2010</vt:lpstr>
      <vt:lpstr>Cuba: Dengue Fever and  Leptospirosis </vt:lpstr>
      <vt:lpstr>Cuba’s experience with Homeoprophylaxis</vt:lpstr>
      <vt:lpstr>Japanese encephalitis </vt:lpstr>
      <vt:lpstr> Ravi Roy and Carola Lage Roy German couple with a long experience using HP </vt:lpstr>
      <vt:lpstr>HOMEOPATHY TODAY  Homeopathy Research Institute</vt:lpstr>
      <vt:lpstr>Homeopathy Research Institute</vt:lpstr>
      <vt:lpstr>Homeopathy and the COVID – 19 Epidemic</vt:lpstr>
      <vt:lpstr>Homeopathy and Epidemics</vt:lpstr>
      <vt:lpstr>Why use homeopathy for an acute health care crisis?</vt:lpstr>
      <vt:lpstr>Homeopathic Medicines Law of the Minimum Dose</vt:lpstr>
      <vt:lpstr>Like Cures Like</vt:lpstr>
      <vt:lpstr>Like Cures Like If a substance can cause symptoms of disease in a healthy person then it can cure a sick person suffering from similar symptoms </vt:lpstr>
      <vt:lpstr>PowerPoint Presentation</vt:lpstr>
      <vt:lpstr>www.flusolution.net</vt:lpstr>
      <vt:lpstr>HAHNEMANN MEMORIAL Scott Circle WASHINGTON DC</vt:lpstr>
      <vt:lpstr>Dedicated by President McKinley, June 1900 to Samuel Hahnemann and The Homeopathic Medical School</vt:lpstr>
      <vt:lpstr>Helpful Remedies NOTED to Date in Coronavirus</vt:lpstr>
      <vt:lpstr>ACONITE</vt:lpstr>
      <vt:lpstr>ACONITE</vt:lpstr>
      <vt:lpstr>ACONITE</vt:lpstr>
      <vt:lpstr>BELLADONNA</vt:lpstr>
      <vt:lpstr>BELLADONNA</vt:lpstr>
      <vt:lpstr>BELLADONNA</vt:lpstr>
      <vt:lpstr>                  Ferrum Phos</vt:lpstr>
      <vt:lpstr>FERRUM PHOS</vt:lpstr>
      <vt:lpstr>BRYONIA</vt:lpstr>
      <vt:lpstr>BRYONIA</vt:lpstr>
      <vt:lpstr>BRYONIA</vt:lpstr>
      <vt:lpstr>GELSEMIUM</vt:lpstr>
      <vt:lpstr>GELSEMIUM</vt:lpstr>
      <vt:lpstr>GELSEMIUM</vt:lpstr>
      <vt:lpstr>EUPATORIUM PERFOLIATUM</vt:lpstr>
      <vt:lpstr>EUPATORIUM PERFOLIATUM</vt:lpstr>
      <vt:lpstr>EUPATORIUM PERFOLIATUM</vt:lpstr>
      <vt:lpstr>NUX VOMICA</vt:lpstr>
      <vt:lpstr>NUX VOMICA</vt:lpstr>
      <vt:lpstr>NUX VOMICA</vt:lpstr>
      <vt:lpstr>ARSENICUM</vt:lpstr>
      <vt:lpstr>ARSENICUM</vt:lpstr>
      <vt:lpstr>ARSENICUM</vt:lpstr>
      <vt:lpstr>ANTIMONIUM TART</vt:lpstr>
      <vt:lpstr>ANTIMONIUM TART</vt:lpstr>
      <vt:lpstr>Camphora – especially helpful in Iran</vt:lpstr>
      <vt:lpstr>Dosage</vt:lpstr>
      <vt:lpstr>Helpful Remedies Noted To Date for Coronavirus </vt:lpstr>
      <vt:lpstr>Helpful Remedies Noted To Date in Coronavirus </vt:lpstr>
      <vt:lpstr>Helpful Remedies Noted To Date for Coronavirus </vt:lpstr>
      <vt:lpstr>Helpful Remedies Noted To Date in Coronavirus </vt:lpstr>
      <vt:lpstr>Helpful Remedies Noted To Date in Coronavirus - Severe Lung Pathology</vt:lpstr>
      <vt:lpstr>Helpful Remedies Noted To Date in Coronavirus </vt:lpstr>
      <vt:lpstr>www.flusolution.net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Sally Tamplin</dc:creator>
  <cp:lastModifiedBy>Judy Buroker</cp:lastModifiedBy>
  <cp:revision>83</cp:revision>
  <dcterms:created xsi:type="dcterms:W3CDTF">2005-12-16T22:26:02Z</dcterms:created>
  <dcterms:modified xsi:type="dcterms:W3CDTF">2020-03-30T23:57:08Z</dcterms:modified>
</cp:coreProperties>
</file>