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48" r:id="rId1"/>
    <p:sldMasterId id="2147484760" r:id="rId2"/>
  </p:sldMasterIdLst>
  <p:notesMasterIdLst>
    <p:notesMasterId r:id="rId52"/>
  </p:notesMasterIdLst>
  <p:sldIdLst>
    <p:sldId id="257" r:id="rId3"/>
    <p:sldId id="258" r:id="rId4"/>
    <p:sldId id="317" r:id="rId5"/>
    <p:sldId id="318" r:id="rId6"/>
    <p:sldId id="268" r:id="rId7"/>
    <p:sldId id="309" r:id="rId8"/>
    <p:sldId id="310" r:id="rId9"/>
    <p:sldId id="312" r:id="rId10"/>
    <p:sldId id="302" r:id="rId11"/>
    <p:sldId id="300" r:id="rId12"/>
    <p:sldId id="273" r:id="rId13"/>
    <p:sldId id="350" r:id="rId14"/>
    <p:sldId id="308" r:id="rId15"/>
    <p:sldId id="306" r:id="rId16"/>
    <p:sldId id="319" r:id="rId17"/>
    <p:sldId id="307" r:id="rId18"/>
    <p:sldId id="314" r:id="rId19"/>
    <p:sldId id="321" r:id="rId20"/>
    <p:sldId id="316" r:id="rId21"/>
    <p:sldId id="320" r:id="rId22"/>
    <p:sldId id="322" r:id="rId23"/>
    <p:sldId id="323" r:id="rId24"/>
    <p:sldId id="324" r:id="rId25"/>
    <p:sldId id="325" r:id="rId26"/>
    <p:sldId id="326" r:id="rId27"/>
    <p:sldId id="327" r:id="rId28"/>
    <p:sldId id="328" r:id="rId29"/>
    <p:sldId id="329" r:id="rId30"/>
    <p:sldId id="330" r:id="rId31"/>
    <p:sldId id="331" r:id="rId32"/>
    <p:sldId id="332" r:id="rId33"/>
    <p:sldId id="284"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00"/>
    <a:srgbClr val="99FF66"/>
    <a:srgbClr val="000066"/>
    <a:srgbClr val="FF0000"/>
    <a:srgbClr val="3366FF"/>
    <a:srgbClr val="FFFF00"/>
    <a:srgbClr val="000099"/>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2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963C2-357A-4F48-A2DB-375FEA699EA8}" type="datetimeFigureOut">
              <a:rPr lang="en-US" smtClean="0"/>
              <a:t>6/5/2017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6B448-686D-4556-844E-455FDA217208}" type="slidenum">
              <a:rPr lang="en-US" smtClean="0"/>
              <a:t>‹#›</a:t>
            </a:fld>
            <a:endParaRPr lang="en-US" dirty="0"/>
          </a:p>
        </p:txBody>
      </p:sp>
    </p:spTree>
    <p:extLst>
      <p:ext uri="{BB962C8B-B14F-4D97-AF65-F5344CB8AC3E}">
        <p14:creationId xmlns:p14="http://schemas.microsoft.com/office/powerpoint/2010/main" val="277628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5B909D-6D4F-4C35-8E4F-01B1B9E6AE69}" type="slidenum">
              <a:rPr lang="en-US" sz="1200">
                <a:solidFill>
                  <a:srgbClr val="000000"/>
                </a:solidFill>
              </a:rPr>
              <a:pPr eaLnBrk="1" hangingPunct="1"/>
              <a:t>1</a:t>
            </a:fld>
            <a:endParaRPr lang="en-US" sz="1200" dirty="0">
              <a:solidFill>
                <a:srgbClr val="000000"/>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AF1B278D-E067-4BD8-A19B-8E723820D979}"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0743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697B38D5-073A-45D3-82A1-8138983695CF}"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1471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E9E8442A-C3D3-4B4D-AAED-609C173E7662}"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323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03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BAF3067-11D7-45D2-B8A4-0C537DDE3DD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35424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D3110B0-AD58-49F9-8686-D697A33F05E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59098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DC30B08-04C4-4542-B50E-1704DC5E846B}"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24</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3756852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D8F6091-0D44-437C-8255-44F24B20550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25</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752965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AEAF44D-4F7E-4656-963F-5B52FDBBD63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26</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118193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06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B23DAD2-D291-4414-89AE-66B2C74F137C}"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2465684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7F6BA68-7D99-4E15-9D43-55B9EE37C1C5}"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30</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xfrm>
            <a:off x="1135063" y="687388"/>
            <a:ext cx="4586287" cy="3440112"/>
          </a:xfrm>
          <a:ln/>
        </p:spPr>
      </p:sp>
      <p:sp>
        <p:nvSpPr>
          <p:cNvPr id="14950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63650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B00A7661-0091-4712-BC45-8F886A59701F}"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1558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90BB996-1FEF-4448-98E1-E105D264740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31</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xfrm>
            <a:off x="1135063" y="687388"/>
            <a:ext cx="4586287" cy="3440112"/>
          </a:xfrm>
          <a:ln/>
        </p:spPr>
      </p:sp>
      <p:sp>
        <p:nvSpPr>
          <p:cNvPr id="15155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8371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B3F6A6-FABC-4502-9516-18299173F215}" type="slidenum">
              <a:rPr lang="en-US" sz="1200">
                <a:solidFill>
                  <a:srgbClr val="000000"/>
                </a:solidFill>
              </a:rPr>
              <a:pPr eaLnBrk="1" hangingPunct="1"/>
              <a:t>32</a:t>
            </a:fld>
            <a:endParaRPr lang="en-US" sz="1200" dirty="0">
              <a:solidFill>
                <a:srgbClr val="000000"/>
              </a:solidFill>
            </a:endParaRPr>
          </a:p>
        </p:txBody>
      </p:sp>
      <p:sp>
        <p:nvSpPr>
          <p:cNvPr id="215043" name="Rectangle 2"/>
          <p:cNvSpPr>
            <a:spLocks noGrp="1" noRot="1" noChangeAspect="1" noChangeArrowheads="1" noTextEdit="1"/>
          </p:cNvSpPr>
          <p:nvPr>
            <p:ph type="sldImg"/>
          </p:nvPr>
        </p:nvSpPr>
        <p:spPr>
          <a:xfrm>
            <a:off x="1135063" y="687388"/>
            <a:ext cx="4586287" cy="3440112"/>
          </a:xfrm>
          <a:ln/>
        </p:spPr>
      </p:sp>
      <p:sp>
        <p:nvSpPr>
          <p:cNvPr id="215044"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A29A6C9-F14A-4CCE-9C86-2322924F9A86}"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33</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xfrm>
            <a:off x="1135063" y="687388"/>
            <a:ext cx="4586287" cy="3440112"/>
          </a:xfrm>
          <a:ln/>
        </p:spPr>
      </p:sp>
      <p:sp>
        <p:nvSpPr>
          <p:cNvPr id="15360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522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05678FC-6AD5-40FA-B8E4-733A48F000A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34</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xfrm>
            <a:off x="1135063" y="687388"/>
            <a:ext cx="4586287" cy="3440112"/>
          </a:xfrm>
          <a:ln/>
        </p:spPr>
      </p:sp>
      <p:sp>
        <p:nvSpPr>
          <p:cNvPr id="15565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09969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F2685D8-FA95-4BD6-8033-669B9E91045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35</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xfrm>
            <a:off x="1135063" y="687388"/>
            <a:ext cx="4586287" cy="3440112"/>
          </a:xfrm>
          <a:ln/>
        </p:spPr>
      </p:sp>
      <p:sp>
        <p:nvSpPr>
          <p:cNvPr id="1577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339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5C46520-949D-445B-8DF7-C71D892EF95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36</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xfrm>
            <a:off x="1135063" y="687388"/>
            <a:ext cx="4586287" cy="3440112"/>
          </a:xfrm>
          <a:ln/>
        </p:spPr>
      </p:sp>
      <p:sp>
        <p:nvSpPr>
          <p:cNvPr id="15974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92987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A2E0658-CF32-4A76-8DB5-27AB164D2686}"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37</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xfrm>
            <a:off x="1135063" y="687388"/>
            <a:ext cx="4586287" cy="3440112"/>
          </a:xfrm>
          <a:ln/>
        </p:spPr>
      </p:sp>
      <p:sp>
        <p:nvSpPr>
          <p:cNvPr id="16179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86620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1B36B27-1DBC-479C-836F-EED87B82B20A}"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38</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xfrm>
            <a:off x="1135063" y="687388"/>
            <a:ext cx="4586287" cy="3440112"/>
          </a:xfrm>
          <a:ln/>
        </p:spPr>
      </p:sp>
      <p:sp>
        <p:nvSpPr>
          <p:cNvPr id="16384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25589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75D0801-B913-4DFC-B5A9-4EDEACC09FE5}"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39</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xfrm>
            <a:off x="1135063" y="687388"/>
            <a:ext cx="4586287" cy="3440112"/>
          </a:xfrm>
          <a:ln/>
        </p:spPr>
      </p:sp>
      <p:sp>
        <p:nvSpPr>
          <p:cNvPr id="16589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07122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6F0A6EF-36D2-4873-9C28-C63AC5C6494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40</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xfrm>
            <a:off x="1135063" y="687388"/>
            <a:ext cx="4586287" cy="3440112"/>
          </a:xfrm>
          <a:ln/>
        </p:spPr>
      </p:sp>
      <p:sp>
        <p:nvSpPr>
          <p:cNvPr id="16794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3435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Broad definitions</a:t>
            </a:r>
          </a:p>
          <a:p>
            <a:pPr eaLnBrk="1" hangingPunct="1"/>
            <a:r>
              <a:rPr lang="en-US" altLang="en-US"/>
              <a:t>Good for the profession because gives them great latitude in treating</a:t>
            </a:r>
          </a:p>
          <a:p>
            <a:pPr eaLnBrk="1" hangingPunct="1"/>
            <a:r>
              <a:rPr lang="en-US" altLang="en-US"/>
              <a:t>Describes many tools that they have</a:t>
            </a:r>
          </a:p>
        </p:txBody>
      </p:sp>
    </p:spTree>
    <p:extLst>
      <p:ext uri="{BB962C8B-B14F-4D97-AF65-F5344CB8AC3E}">
        <p14:creationId xmlns:p14="http://schemas.microsoft.com/office/powerpoint/2010/main" val="242197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BEF5B1E-D2D8-45C7-8F19-F472483DE0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41</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xfrm>
            <a:off x="1135063" y="687388"/>
            <a:ext cx="4586287" cy="3440112"/>
          </a:xfrm>
          <a:ln/>
        </p:spPr>
      </p:sp>
      <p:sp>
        <p:nvSpPr>
          <p:cNvPr id="16998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77536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09E0270-DCC4-4DDA-8FF2-2ECFE39CC85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42</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xfrm>
            <a:off x="1135063" y="687388"/>
            <a:ext cx="4586287" cy="3440112"/>
          </a:xfrm>
          <a:ln/>
        </p:spPr>
      </p:sp>
      <p:sp>
        <p:nvSpPr>
          <p:cNvPr id="17203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04082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A505952-0F25-44F0-8662-A455CF6CB06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xfrm>
            <a:off x="1135063" y="687388"/>
            <a:ext cx="4586287" cy="3440112"/>
          </a:xfrm>
          <a:ln/>
        </p:spPr>
      </p:sp>
      <p:sp>
        <p:nvSpPr>
          <p:cNvPr id="17408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00005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B13BB60D-A8C1-4FB3-94E9-B04CB5F76ED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44</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xfrm>
            <a:off x="1135063" y="687388"/>
            <a:ext cx="4586287" cy="3440112"/>
          </a:xfrm>
          <a:ln/>
        </p:spPr>
      </p:sp>
      <p:sp>
        <p:nvSpPr>
          <p:cNvPr id="17613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85471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7416D4A-663D-4030-9729-C591F687CB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xfrm>
            <a:off x="1135063" y="687388"/>
            <a:ext cx="4586287" cy="3440112"/>
          </a:xfrm>
          <a:ln/>
        </p:spPr>
      </p:sp>
      <p:sp>
        <p:nvSpPr>
          <p:cNvPr id="17818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61977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DACC5F-ADBF-4BCE-A5FA-F9CA8E8C2F7D}"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46</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xfrm>
            <a:off x="1135063" y="687388"/>
            <a:ext cx="4586287" cy="3440112"/>
          </a:xfrm>
          <a:ln/>
        </p:spPr>
      </p:sp>
      <p:sp>
        <p:nvSpPr>
          <p:cNvPr id="18022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7912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5</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020717-27BE-426F-BD74-EB0FFC5F649E}" type="slidenum">
              <a:rPr lang="en-US" altLang="en-US" sz="1200">
                <a:solidFill>
                  <a:prstClr val="black"/>
                </a:solidFill>
              </a:rPr>
              <a:pPr eaLnBrk="1" hangingPunct="1"/>
              <a:t>9</a:t>
            </a:fld>
            <a:endParaRPr lang="en-US" altLang="en-US" sz="1200" dirty="0">
              <a:solidFill>
                <a:prstClr val="black"/>
              </a:solidFill>
            </a:endParaRPr>
          </a:p>
        </p:txBody>
      </p:sp>
      <p:sp>
        <p:nvSpPr>
          <p:cNvPr id="192515" name="Rectangle 2"/>
          <p:cNvSpPr>
            <a:spLocks noGrp="1" noRot="1" noChangeAspect="1" noChangeArrowheads="1" noTextEdit="1"/>
          </p:cNvSpPr>
          <p:nvPr>
            <p:ph type="sldImg"/>
          </p:nvPr>
        </p:nvSpPr>
        <p:spPr>
          <a:xfrm>
            <a:off x="1135063" y="687388"/>
            <a:ext cx="4586287" cy="3440112"/>
          </a:xfrm>
          <a:ln/>
        </p:spPr>
      </p:sp>
      <p:sp>
        <p:nvSpPr>
          <p:cNvPr id="19251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10</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A32B4A-893F-4972-901C-0B341DFEE0A8}" type="slidenum">
              <a:rPr lang="en-US" sz="1200">
                <a:solidFill>
                  <a:srgbClr val="000000"/>
                </a:solidFill>
              </a:rPr>
              <a:pPr eaLnBrk="1" hangingPunct="1"/>
              <a:t>11</a:t>
            </a:fld>
            <a:endParaRPr lang="en-US" sz="1200" dirty="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73D39A3-B918-41C3-94BE-768106AF4FDF}"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18287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9712162-F26A-4499-8A94-B8C9B862A461}" type="slidenum">
              <a:rPr kumimoji="0" lang="en-US" sz="1200" b="0" i="0" u="none" strike="noStrike" kern="0" cap="none" spc="0" normalizeH="0" baseline="0" noProof="0">
                <a:ln>
                  <a:noFill/>
                </a:ln>
                <a:solidFill>
                  <a:srgbClr val="000000"/>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dirty="0">
              <a:ln>
                <a:noFill/>
              </a:ln>
              <a:solidFill>
                <a:srgbClr val="000000"/>
              </a:solidFill>
              <a:effectLst/>
              <a:uLnTx/>
              <a:uFillTx/>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1077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a:solidFill>
                  <a:srgbClr val="F8F8F8"/>
                </a:solidFill>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sp>
        <p:nvSpPr>
          <p:cNvPr id="222210"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en-US" noProof="0"/>
              <a:t>Click to edit Master title style</a:t>
            </a:r>
          </a:p>
        </p:txBody>
      </p:sp>
      <p:sp>
        <p:nvSpPr>
          <p:cNvPr id="222211"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en-US" noProof="0"/>
              <a:t>Click to edit Master subtitle style</a:t>
            </a:r>
          </a:p>
        </p:txBody>
      </p:sp>
      <p:sp>
        <p:nvSpPr>
          <p:cNvPr id="16" name="Rectangle 16"/>
          <p:cNvSpPr>
            <a:spLocks noGrp="1" noChangeArrowheads="1"/>
          </p:cNvSpPr>
          <p:nvPr>
            <p:ph type="dt" sz="half" idx="10"/>
          </p:nvPr>
        </p:nvSpPr>
        <p:spPr/>
        <p:txBody>
          <a:bodyPr/>
          <a:lstStyle>
            <a:lvl1pPr>
              <a:defRPr/>
            </a:lvl1pPr>
          </a:lstStyle>
          <a:p>
            <a:pPr>
              <a:defRPr/>
            </a:pPr>
            <a:endParaRPr lang="en-US"/>
          </a:p>
        </p:txBody>
      </p:sp>
      <p:sp>
        <p:nvSpPr>
          <p:cNvPr id="17" name="Rectangle 1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Lst>
        </p:spPr>
        <p:txBody>
          <a:bodyPr/>
          <a:lstStyle>
            <a:lvl1pPr>
              <a:defRPr/>
            </a:lvl1pPr>
          </a:lstStyle>
          <a:p>
            <a:pPr>
              <a:defRPr/>
            </a:pPr>
            <a:r>
              <a:rPr lang="en-US"/>
              <a:t>Diane Miller JD Copyright 2016</a:t>
            </a:r>
          </a:p>
        </p:txBody>
      </p:sp>
      <p:sp>
        <p:nvSpPr>
          <p:cNvPr id="18" name="Rectangle 18"/>
          <p:cNvSpPr>
            <a:spLocks noGrp="1" noChangeArrowheads="1"/>
          </p:cNvSpPr>
          <p:nvPr>
            <p:ph type="sldNum" sz="quarter" idx="12"/>
          </p:nvPr>
        </p:nvSpPr>
        <p:spPr/>
        <p:txBody>
          <a:bodyPr/>
          <a:lstStyle>
            <a:lvl1pPr>
              <a:defRPr smtClean="0"/>
            </a:lvl1pPr>
          </a:lstStyle>
          <a:p>
            <a:pPr>
              <a:defRPr/>
            </a:pPr>
            <a:fld id="{F30CB26F-34CB-43CE-AC95-88731A0CEA63}" type="slidenum">
              <a:rPr lang="en-US" altLang="en-US"/>
              <a:pPr>
                <a:defRPr/>
              </a:pPr>
              <a:t>‹#›</a:t>
            </a:fld>
            <a:endParaRPr lang="en-US" altLang="en-US"/>
          </a:p>
        </p:txBody>
      </p:sp>
    </p:spTree>
    <p:extLst>
      <p:ext uri="{BB962C8B-B14F-4D97-AF65-F5344CB8AC3E}">
        <p14:creationId xmlns:p14="http://schemas.microsoft.com/office/powerpoint/2010/main" val="155213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p>
        </p:txBody>
      </p:sp>
      <p:sp>
        <p:nvSpPr>
          <p:cNvPr id="6" name="Rectangle 6"/>
          <p:cNvSpPr>
            <a:spLocks noGrp="1" noChangeArrowheads="1"/>
          </p:cNvSpPr>
          <p:nvPr>
            <p:ph type="sldNum" sz="quarter" idx="12"/>
          </p:nvPr>
        </p:nvSpPr>
        <p:spPr>
          <a:ln/>
        </p:spPr>
        <p:txBody>
          <a:bodyPr/>
          <a:lstStyle>
            <a:lvl1pPr>
              <a:defRPr/>
            </a:lvl1pPr>
          </a:lstStyle>
          <a:p>
            <a:pPr>
              <a:defRPr/>
            </a:pPr>
            <a:fld id="{9195176B-92DC-40C4-9DCE-EAAC56FA4E04}" type="slidenum">
              <a:rPr lang="en-US" altLang="en-US"/>
              <a:pPr>
                <a:defRPr/>
              </a:pPr>
              <a:t>‹#›</a:t>
            </a:fld>
            <a:endParaRPr lang="en-US" altLang="en-US"/>
          </a:p>
        </p:txBody>
      </p:sp>
    </p:spTree>
    <p:extLst>
      <p:ext uri="{BB962C8B-B14F-4D97-AF65-F5344CB8AC3E}">
        <p14:creationId xmlns:p14="http://schemas.microsoft.com/office/powerpoint/2010/main" val="383812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p>
        </p:txBody>
      </p:sp>
      <p:sp>
        <p:nvSpPr>
          <p:cNvPr id="6" name="Rectangle 6"/>
          <p:cNvSpPr>
            <a:spLocks noGrp="1" noChangeArrowheads="1"/>
          </p:cNvSpPr>
          <p:nvPr>
            <p:ph type="sldNum" sz="quarter" idx="12"/>
          </p:nvPr>
        </p:nvSpPr>
        <p:spPr>
          <a:ln/>
        </p:spPr>
        <p:txBody>
          <a:bodyPr/>
          <a:lstStyle>
            <a:lvl1pPr>
              <a:defRPr/>
            </a:lvl1pPr>
          </a:lstStyle>
          <a:p>
            <a:pPr>
              <a:defRPr/>
            </a:pPr>
            <a:fld id="{B9C16843-F663-48D9-A74E-1D3432FF1D93}" type="slidenum">
              <a:rPr lang="en-US" altLang="en-US"/>
              <a:pPr>
                <a:defRPr/>
              </a:pPr>
              <a:t>‹#›</a:t>
            </a:fld>
            <a:endParaRPr lang="en-US" altLang="en-US"/>
          </a:p>
        </p:txBody>
      </p:sp>
    </p:spTree>
    <p:extLst>
      <p:ext uri="{BB962C8B-B14F-4D97-AF65-F5344CB8AC3E}">
        <p14:creationId xmlns:p14="http://schemas.microsoft.com/office/powerpoint/2010/main" val="225378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E6EB72E-5E66-403E-941A-03362CEA26D8}"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06289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D873CB2-4CF4-432F-8F0E-BB15F3754DC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392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042ADDA6-2612-4D59-A201-6E6DAFD7C6E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4463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EEC14068-0095-402C-BDF2-A36B27A0FC4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9655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521F75B3-5883-4AC4-B954-6A824E00EBE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005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D3AD8432-B087-4F4D-8FAB-4C15179016B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6127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99516A3-A483-4BBF-9DEE-9D85A43A26C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8790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87A8ED73-634D-41CD-9A07-4F5A6A21B1D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592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p>
        </p:txBody>
      </p:sp>
      <p:sp>
        <p:nvSpPr>
          <p:cNvPr id="6" name="Rectangle 6"/>
          <p:cNvSpPr>
            <a:spLocks noGrp="1" noChangeArrowheads="1"/>
          </p:cNvSpPr>
          <p:nvPr>
            <p:ph type="sldNum" sz="quarter" idx="12"/>
          </p:nvPr>
        </p:nvSpPr>
        <p:spPr>
          <a:ln/>
        </p:spPr>
        <p:txBody>
          <a:bodyPr/>
          <a:lstStyle>
            <a:lvl1pPr>
              <a:defRPr/>
            </a:lvl1pPr>
          </a:lstStyle>
          <a:p>
            <a:pPr>
              <a:defRPr/>
            </a:pPr>
            <a:fld id="{72AFE0B2-1284-41F6-8B02-3716935E9B55}" type="slidenum">
              <a:rPr lang="en-US" altLang="en-US"/>
              <a:pPr>
                <a:defRPr/>
              </a:pPr>
              <a:t>‹#›</a:t>
            </a:fld>
            <a:endParaRPr lang="en-US" altLang="en-US"/>
          </a:p>
        </p:txBody>
      </p:sp>
    </p:spTree>
    <p:extLst>
      <p:ext uri="{BB962C8B-B14F-4D97-AF65-F5344CB8AC3E}">
        <p14:creationId xmlns:p14="http://schemas.microsoft.com/office/powerpoint/2010/main" val="1775016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BBFB3BD1-30D7-42C7-A883-BC6558BF1F3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0633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402572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3826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274723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1751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557514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43FE4C4-839E-41B9-9039-B2594E6C8FC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5283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CBFF027-33B7-44B8-96BD-221793E1677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453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74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p>
        </p:txBody>
      </p:sp>
      <p:sp>
        <p:nvSpPr>
          <p:cNvPr id="6" name="Rectangle 6"/>
          <p:cNvSpPr>
            <a:spLocks noGrp="1" noChangeArrowheads="1"/>
          </p:cNvSpPr>
          <p:nvPr>
            <p:ph type="sldNum" sz="quarter" idx="12"/>
          </p:nvPr>
        </p:nvSpPr>
        <p:spPr>
          <a:ln/>
        </p:spPr>
        <p:txBody>
          <a:bodyPr/>
          <a:lstStyle>
            <a:lvl1pPr>
              <a:defRPr/>
            </a:lvl1pPr>
          </a:lstStyle>
          <a:p>
            <a:pPr>
              <a:defRPr/>
            </a:pPr>
            <a:fld id="{2B6055EF-31F7-46AA-B6FD-796102872BB4}" type="slidenum">
              <a:rPr lang="en-US" altLang="en-US"/>
              <a:pPr>
                <a:defRPr/>
              </a:pPr>
              <a:t>‹#›</a:t>
            </a:fld>
            <a:endParaRPr lang="en-US" altLang="en-US"/>
          </a:p>
        </p:txBody>
      </p:sp>
    </p:spTree>
    <p:extLst>
      <p:ext uri="{BB962C8B-B14F-4D97-AF65-F5344CB8AC3E}">
        <p14:creationId xmlns:p14="http://schemas.microsoft.com/office/powerpoint/2010/main" val="395760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p>
        </p:txBody>
      </p:sp>
      <p:sp>
        <p:nvSpPr>
          <p:cNvPr id="7" name="Rectangle 6"/>
          <p:cNvSpPr>
            <a:spLocks noGrp="1" noChangeArrowheads="1"/>
          </p:cNvSpPr>
          <p:nvPr>
            <p:ph type="sldNum" sz="quarter" idx="12"/>
          </p:nvPr>
        </p:nvSpPr>
        <p:spPr>
          <a:ln/>
        </p:spPr>
        <p:txBody>
          <a:bodyPr/>
          <a:lstStyle>
            <a:lvl1pPr>
              <a:defRPr/>
            </a:lvl1pPr>
          </a:lstStyle>
          <a:p>
            <a:pPr>
              <a:defRPr/>
            </a:pPr>
            <a:fld id="{9022A49C-4DD7-4732-8E16-940635B2CEF1}" type="slidenum">
              <a:rPr lang="en-US" altLang="en-US"/>
              <a:pPr>
                <a:defRPr/>
              </a:pPr>
              <a:t>‹#›</a:t>
            </a:fld>
            <a:endParaRPr lang="en-US" altLang="en-US"/>
          </a:p>
        </p:txBody>
      </p:sp>
    </p:spTree>
    <p:extLst>
      <p:ext uri="{BB962C8B-B14F-4D97-AF65-F5344CB8AC3E}">
        <p14:creationId xmlns:p14="http://schemas.microsoft.com/office/powerpoint/2010/main" val="30259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Diane Miller JD Copyright 2016</a:t>
            </a:r>
          </a:p>
        </p:txBody>
      </p:sp>
      <p:sp>
        <p:nvSpPr>
          <p:cNvPr id="9" name="Rectangle 6"/>
          <p:cNvSpPr>
            <a:spLocks noGrp="1" noChangeArrowheads="1"/>
          </p:cNvSpPr>
          <p:nvPr>
            <p:ph type="sldNum" sz="quarter" idx="12"/>
          </p:nvPr>
        </p:nvSpPr>
        <p:spPr>
          <a:ln/>
        </p:spPr>
        <p:txBody>
          <a:bodyPr/>
          <a:lstStyle>
            <a:lvl1pPr>
              <a:defRPr/>
            </a:lvl1pPr>
          </a:lstStyle>
          <a:p>
            <a:pPr>
              <a:defRPr/>
            </a:pPr>
            <a:fld id="{3372B939-29A0-43BF-89C5-F9DBC3B9E547}" type="slidenum">
              <a:rPr lang="en-US" altLang="en-US"/>
              <a:pPr>
                <a:defRPr/>
              </a:pPr>
              <a:t>‹#›</a:t>
            </a:fld>
            <a:endParaRPr lang="en-US" altLang="en-US"/>
          </a:p>
        </p:txBody>
      </p:sp>
    </p:spTree>
    <p:extLst>
      <p:ext uri="{BB962C8B-B14F-4D97-AF65-F5344CB8AC3E}">
        <p14:creationId xmlns:p14="http://schemas.microsoft.com/office/powerpoint/2010/main" val="149429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Diane Miller JD Copyright 2016</a:t>
            </a:r>
          </a:p>
        </p:txBody>
      </p:sp>
      <p:sp>
        <p:nvSpPr>
          <p:cNvPr id="5" name="Rectangle 6"/>
          <p:cNvSpPr>
            <a:spLocks noGrp="1" noChangeArrowheads="1"/>
          </p:cNvSpPr>
          <p:nvPr>
            <p:ph type="sldNum" sz="quarter" idx="12"/>
          </p:nvPr>
        </p:nvSpPr>
        <p:spPr>
          <a:ln/>
        </p:spPr>
        <p:txBody>
          <a:bodyPr/>
          <a:lstStyle>
            <a:lvl1pPr>
              <a:defRPr/>
            </a:lvl1pPr>
          </a:lstStyle>
          <a:p>
            <a:pPr>
              <a:defRPr/>
            </a:pPr>
            <a:fld id="{4C1E9AC5-41E3-4496-85E2-479D7E87653E}" type="slidenum">
              <a:rPr lang="en-US" altLang="en-US"/>
              <a:pPr>
                <a:defRPr/>
              </a:pPr>
              <a:t>‹#›</a:t>
            </a:fld>
            <a:endParaRPr lang="en-US" altLang="en-US"/>
          </a:p>
        </p:txBody>
      </p:sp>
    </p:spTree>
    <p:extLst>
      <p:ext uri="{BB962C8B-B14F-4D97-AF65-F5344CB8AC3E}">
        <p14:creationId xmlns:p14="http://schemas.microsoft.com/office/powerpoint/2010/main" val="1926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Diane Miller JD Copyright 2016</a:t>
            </a:r>
          </a:p>
        </p:txBody>
      </p:sp>
      <p:sp>
        <p:nvSpPr>
          <p:cNvPr id="4" name="Rectangle 6"/>
          <p:cNvSpPr>
            <a:spLocks noGrp="1" noChangeArrowheads="1"/>
          </p:cNvSpPr>
          <p:nvPr>
            <p:ph type="sldNum" sz="quarter" idx="12"/>
          </p:nvPr>
        </p:nvSpPr>
        <p:spPr>
          <a:ln/>
        </p:spPr>
        <p:txBody>
          <a:bodyPr/>
          <a:lstStyle>
            <a:lvl1pPr>
              <a:defRPr/>
            </a:lvl1pPr>
          </a:lstStyle>
          <a:p>
            <a:pPr>
              <a:defRPr/>
            </a:pPr>
            <a:fld id="{E093CA1F-BE28-45C0-97C5-C3A67A631B42}" type="slidenum">
              <a:rPr lang="en-US" altLang="en-US"/>
              <a:pPr>
                <a:defRPr/>
              </a:pPr>
              <a:t>‹#›</a:t>
            </a:fld>
            <a:endParaRPr lang="en-US" altLang="en-US"/>
          </a:p>
        </p:txBody>
      </p:sp>
    </p:spTree>
    <p:extLst>
      <p:ext uri="{BB962C8B-B14F-4D97-AF65-F5344CB8AC3E}">
        <p14:creationId xmlns:p14="http://schemas.microsoft.com/office/powerpoint/2010/main" val="324305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p>
        </p:txBody>
      </p:sp>
      <p:sp>
        <p:nvSpPr>
          <p:cNvPr id="7" name="Rectangle 6"/>
          <p:cNvSpPr>
            <a:spLocks noGrp="1" noChangeArrowheads="1"/>
          </p:cNvSpPr>
          <p:nvPr>
            <p:ph type="sldNum" sz="quarter" idx="12"/>
          </p:nvPr>
        </p:nvSpPr>
        <p:spPr>
          <a:ln/>
        </p:spPr>
        <p:txBody>
          <a:bodyPr/>
          <a:lstStyle>
            <a:lvl1pPr>
              <a:defRPr/>
            </a:lvl1pPr>
          </a:lstStyle>
          <a:p>
            <a:pPr>
              <a:defRPr/>
            </a:pPr>
            <a:fld id="{B1494B44-FA7F-4D42-919E-932E45721287}" type="slidenum">
              <a:rPr lang="en-US" altLang="en-US"/>
              <a:pPr>
                <a:defRPr/>
              </a:pPr>
              <a:t>‹#›</a:t>
            </a:fld>
            <a:endParaRPr lang="en-US" altLang="en-US"/>
          </a:p>
        </p:txBody>
      </p:sp>
    </p:spTree>
    <p:extLst>
      <p:ext uri="{BB962C8B-B14F-4D97-AF65-F5344CB8AC3E}">
        <p14:creationId xmlns:p14="http://schemas.microsoft.com/office/powerpoint/2010/main" val="157107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p>
        </p:txBody>
      </p:sp>
      <p:sp>
        <p:nvSpPr>
          <p:cNvPr id="7" name="Rectangle 6"/>
          <p:cNvSpPr>
            <a:spLocks noGrp="1" noChangeArrowheads="1"/>
          </p:cNvSpPr>
          <p:nvPr>
            <p:ph type="sldNum" sz="quarter" idx="12"/>
          </p:nvPr>
        </p:nvSpPr>
        <p:spPr>
          <a:ln/>
        </p:spPr>
        <p:txBody>
          <a:bodyPr/>
          <a:lstStyle>
            <a:lvl1pPr>
              <a:defRPr/>
            </a:lvl1pPr>
          </a:lstStyle>
          <a:p>
            <a:pPr>
              <a:defRPr/>
            </a:pPr>
            <a:fld id="{DDC62A9F-3762-4A83-AE9D-16A13FE38D78}" type="slidenum">
              <a:rPr lang="en-US" altLang="en-US"/>
              <a:pPr>
                <a:defRPr/>
              </a:pPr>
              <a:t>‹#›</a:t>
            </a:fld>
            <a:endParaRPr lang="en-US" altLang="en-US"/>
          </a:p>
        </p:txBody>
      </p:sp>
    </p:spTree>
    <p:extLst>
      <p:ext uri="{BB962C8B-B14F-4D97-AF65-F5344CB8AC3E}">
        <p14:creationId xmlns:p14="http://schemas.microsoft.com/office/powerpoint/2010/main" val="429199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81000" y="381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685800" y="12954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1188" name="Rectangle 4"/>
          <p:cNvSpPr>
            <a:spLocks noGrp="1" noChangeArrowheads="1"/>
          </p:cNvSpPr>
          <p:nvPr>
            <p:ph type="dt" sz="half" idx="2"/>
          </p:nvPr>
        </p:nvSpPr>
        <p:spPr bwMode="auto">
          <a:xfrm>
            <a:off x="381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808080"/>
                </a:solidFill>
                <a:latin typeface="+mn-lt"/>
              </a:defRPr>
            </a:lvl1pPr>
          </a:lstStyle>
          <a:p>
            <a:pPr>
              <a:defRPr/>
            </a:pPr>
            <a:endParaRPr lang="en-US"/>
          </a:p>
        </p:txBody>
      </p:sp>
      <p:sp>
        <p:nvSpPr>
          <p:cNvPr id="221189" name="Rectangle 5"/>
          <p:cNvSpPr>
            <a:spLocks noGrp="1" noChangeArrowheads="1"/>
          </p:cNvSpPr>
          <p:nvPr>
            <p:ph type="ftr" sz="quarter" idx="3"/>
          </p:nvPr>
        </p:nvSpPr>
        <p:spPr bwMode="auto">
          <a:xfrm>
            <a:off x="3124200" y="6015038"/>
            <a:ext cx="28956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808080"/>
                </a:solidFill>
                <a:latin typeface="+mn-lt"/>
              </a:defRPr>
            </a:lvl1pPr>
          </a:lstStyle>
          <a:p>
            <a:pPr>
              <a:defRPr/>
            </a:pPr>
            <a:r>
              <a:rPr lang="en-US"/>
              <a:t>Diane Miller JD Copyright 2016</a:t>
            </a:r>
          </a:p>
        </p:txBody>
      </p:sp>
      <p:sp>
        <p:nvSpPr>
          <p:cNvPr id="221190" name="Rectangle 6"/>
          <p:cNvSpPr>
            <a:spLocks noGrp="1" noChangeArrowheads="1"/>
          </p:cNvSpPr>
          <p:nvPr>
            <p:ph type="sldNum" sz="quarter" idx="4"/>
          </p:nvPr>
        </p:nvSpPr>
        <p:spPr bwMode="auto">
          <a:xfrm>
            <a:off x="6858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solidFill>
                  <a:srgbClr val="808080"/>
                </a:solidFill>
                <a:latin typeface="Tahoma" panose="020B0604030504040204" pitchFamily="34" charset="0"/>
              </a:defRPr>
            </a:lvl1pPr>
          </a:lstStyle>
          <a:p>
            <a:pPr>
              <a:defRPr/>
            </a:pPr>
            <a:fld id="{E717BFB8-33B2-4EFD-9E78-EC888A6585DA}" type="slidenum">
              <a:rPr lang="en-US" altLang="en-US"/>
              <a:pPr>
                <a:defRPr/>
              </a:pPr>
              <a:t>‹#›</a:t>
            </a:fld>
            <a:endParaRPr lang="en-US" altLang="en-US"/>
          </a:p>
        </p:txBody>
      </p:sp>
      <p:grpSp>
        <p:nvGrpSpPr>
          <p:cNvPr id="8199" name="Group 7"/>
          <p:cNvGrpSpPr>
            <a:grpSpLocks/>
          </p:cNvGrpSpPr>
          <p:nvPr/>
        </p:nvGrpSpPr>
        <p:grpSpPr bwMode="auto">
          <a:xfrm>
            <a:off x="177800" y="230188"/>
            <a:ext cx="203200" cy="6503987"/>
            <a:chOff x="112" y="145"/>
            <a:chExt cx="128" cy="4097"/>
          </a:xfrm>
        </p:grpSpPr>
        <p:sp>
          <p:nvSpPr>
            <p:cNvPr id="9236"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237"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a:solidFill>
                  <a:srgbClr val="F8F8F8"/>
                </a:solidFill>
              </a:endParaRPr>
            </a:p>
          </p:txBody>
        </p:sp>
      </p:grpSp>
      <p:grpSp>
        <p:nvGrpSpPr>
          <p:cNvPr id="8200" name="Group 10"/>
          <p:cNvGrpSpPr>
            <a:grpSpLocks/>
          </p:cNvGrpSpPr>
          <p:nvPr/>
        </p:nvGrpSpPr>
        <p:grpSpPr bwMode="auto">
          <a:xfrm>
            <a:off x="8793163" y="220663"/>
            <a:ext cx="198437" cy="6408737"/>
            <a:chOff x="5539" y="139"/>
            <a:chExt cx="125" cy="4037"/>
          </a:xfrm>
        </p:grpSpPr>
        <p:sp>
          <p:nvSpPr>
            <p:cNvPr id="9234"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235"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8201" name="Group 13"/>
          <p:cNvGrpSpPr>
            <a:grpSpLocks/>
          </p:cNvGrpSpPr>
          <p:nvPr/>
        </p:nvGrpSpPr>
        <p:grpSpPr bwMode="auto">
          <a:xfrm>
            <a:off x="412750" y="6477000"/>
            <a:ext cx="8686800" cy="228600"/>
            <a:chOff x="260" y="4080"/>
            <a:chExt cx="5472" cy="144"/>
          </a:xfrm>
        </p:grpSpPr>
        <p:sp>
          <p:nvSpPr>
            <p:cNvPr id="9232"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233"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8202" name="Group 16"/>
          <p:cNvGrpSpPr>
            <a:grpSpLocks/>
          </p:cNvGrpSpPr>
          <p:nvPr/>
        </p:nvGrpSpPr>
        <p:grpSpPr bwMode="auto">
          <a:xfrm>
            <a:off x="76200" y="176213"/>
            <a:ext cx="8745538" cy="161925"/>
            <a:chOff x="48" y="111"/>
            <a:chExt cx="5509" cy="102"/>
          </a:xfrm>
        </p:grpSpPr>
        <p:sp>
          <p:nvSpPr>
            <p:cNvPr id="9230"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231"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221203" name="Group 19"/>
          <p:cNvGrpSpPr>
            <a:grpSpLocks/>
          </p:cNvGrpSpPr>
          <p:nvPr/>
        </p:nvGrpSpPr>
        <p:grpSpPr bwMode="auto">
          <a:xfrm>
            <a:off x="71438" y="176213"/>
            <a:ext cx="8745537" cy="161925"/>
            <a:chOff x="48" y="111"/>
            <a:chExt cx="5509" cy="102"/>
          </a:xfrm>
        </p:grpSpPr>
        <p:sp>
          <p:nvSpPr>
            <p:cNvPr id="9228"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229"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spTree>
    <p:extLst>
      <p:ext uri="{BB962C8B-B14F-4D97-AF65-F5344CB8AC3E}">
        <p14:creationId xmlns:p14="http://schemas.microsoft.com/office/powerpoint/2010/main" val="2478333994"/>
      </p:ext>
    </p:extLst>
  </p:cSld>
  <p:clrMap bg1="dk2" tx1="lt1" bg2="dk1" tx2="lt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21203"/>
                                        </p:tgtEl>
                                        <p:attrNameLst>
                                          <p:attrName>style.visibility</p:attrName>
                                        </p:attrNameLst>
                                      </p:cBhvr>
                                      <p:to>
                                        <p:strVal val="visible"/>
                                      </p:to>
                                    </p:set>
                                    <p:anim calcmode="lin" valueType="num">
                                      <p:cBhvr additive="base">
                                        <p:cTn id="7" dur="500" fill="hold"/>
                                        <p:tgtEl>
                                          <p:spTgt spid="221203"/>
                                        </p:tgtEl>
                                        <p:attrNameLst>
                                          <p:attrName>ppt_x</p:attrName>
                                        </p:attrNameLst>
                                      </p:cBhvr>
                                      <p:tavLst>
                                        <p:tav tm="0">
                                          <p:val>
                                            <p:strVal val="1+#ppt_w/2"/>
                                          </p:val>
                                        </p:tav>
                                        <p:tav tm="100000">
                                          <p:val>
                                            <p:strVal val="#ppt_x"/>
                                          </p:val>
                                        </p:tav>
                                      </p:tavLst>
                                    </p:anim>
                                    <p:anim calcmode="lin" valueType="num">
                                      <p:cBhvr additive="base">
                                        <p:cTn id="8" dur="500" fill="hold"/>
                                        <p:tgtEl>
                                          <p:spTgt spid="221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367818790"/>
      </p:ext>
    </p:extLst>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 id="2147484772" r:id="rId12"/>
    <p:sldLayoutId id="2147484773" r:id="rId13"/>
    <p:sldLayoutId id="2147484774" r:id="rId14"/>
    <p:sldLayoutId id="2147484775" r:id="rId15"/>
    <p:sldLayoutId id="2147484776" r:id="rId16"/>
    <p:sldLayoutId id="2147484777" r:id="rId17"/>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mailto:similars@aol.com" TargetMode="External"/><Relationship Id="rId2" Type="http://schemas.openxmlformats.org/officeDocument/2006/relationships/hyperlink" Target="http://www.nationalhealthfreedom.org/"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val 2"/>
          <p:cNvSpPr>
            <a:spLocks noChangeArrowheads="1"/>
          </p:cNvSpPr>
          <p:nvPr/>
        </p:nvSpPr>
        <p:spPr bwMode="auto">
          <a:xfrm>
            <a:off x="304800" y="152400"/>
            <a:ext cx="8534400" cy="3733800"/>
          </a:xfrm>
          <a:prstGeom prst="ellipse">
            <a:avLst/>
          </a:prstGeom>
          <a:solidFill>
            <a:srgbClr val="FF0000"/>
          </a:solidFill>
          <a:ln w="9525">
            <a:solidFill>
              <a:schemeClr val="tx1"/>
            </a:solidFill>
            <a:round/>
            <a:headEnd/>
            <a:tailEnd/>
          </a:ln>
          <a:effectLst/>
        </p:spPr>
        <p:txBody>
          <a:bodyPr wrap="none" anchor="ctr"/>
          <a:lstStyle/>
          <a:p>
            <a:pPr algn="ctr" fontAlgn="base">
              <a:spcBef>
                <a:spcPct val="0"/>
              </a:spcBef>
              <a:spcAft>
                <a:spcPct val="0"/>
              </a:spcAft>
              <a:defRPr/>
            </a:pPr>
            <a:endParaRPr lang="en-US" sz="3200" b="1" dirty="0">
              <a:solidFill>
                <a:srgbClr val="FFFF00"/>
              </a:solidFill>
              <a:effectLst>
                <a:outerShdw blurRad="38100" dist="38100" dir="2700000" algn="tl">
                  <a:srgbClr val="000000"/>
                </a:outerShdw>
              </a:effectLst>
            </a:endParaRPr>
          </a:p>
          <a:p>
            <a:pPr algn="ctr" fontAlgn="base">
              <a:spcBef>
                <a:spcPct val="0"/>
              </a:spcBef>
              <a:spcAft>
                <a:spcPct val="0"/>
              </a:spcAft>
              <a:defRPr/>
            </a:pPr>
            <a:r>
              <a:rPr lang="en-US" sz="4800" b="1" dirty="0">
                <a:solidFill>
                  <a:srgbClr val="FFFF00"/>
                </a:solidFill>
                <a:effectLst>
                  <a:outerShdw blurRad="38100" dist="38100" dir="2700000" algn="tl">
                    <a:srgbClr val="000000"/>
                  </a:outerShdw>
                </a:effectLst>
              </a:rPr>
              <a:t>Heath Freedom Landscape</a:t>
            </a:r>
          </a:p>
          <a:p>
            <a:pPr algn="ctr" fontAlgn="base">
              <a:spcBef>
                <a:spcPct val="0"/>
              </a:spcBef>
              <a:spcAft>
                <a:spcPct val="0"/>
              </a:spcAft>
              <a:defRPr/>
            </a:pPr>
            <a:r>
              <a:rPr lang="en-US" sz="4800" b="1" dirty="0">
                <a:solidFill>
                  <a:srgbClr val="FFFF00"/>
                </a:solidFill>
                <a:effectLst>
                  <a:outerShdw blurRad="38100" dist="38100" dir="2700000" algn="tl">
                    <a:srgbClr val="000000"/>
                  </a:outerShdw>
                </a:effectLst>
              </a:rPr>
              <a:t>For Herbalists </a:t>
            </a:r>
          </a:p>
        </p:txBody>
      </p:sp>
      <p:sp>
        <p:nvSpPr>
          <p:cNvPr id="94212" name="Rectangle 4"/>
          <p:cNvSpPr>
            <a:spLocks noGrp="1" noChangeArrowheads="1"/>
          </p:cNvSpPr>
          <p:nvPr>
            <p:ph idx="1"/>
          </p:nvPr>
        </p:nvSpPr>
        <p:spPr>
          <a:xfrm>
            <a:off x="685800" y="3962400"/>
            <a:ext cx="7772400" cy="2514600"/>
          </a:xfrm>
          <a:noFill/>
        </p:spPr>
        <p:txBody>
          <a:bodyPr>
            <a:normAutofit fontScale="92500" lnSpcReduction="20000"/>
          </a:bodyPr>
          <a:lstStyle/>
          <a:p>
            <a:pPr algn="ctr" eaLnBrk="1" hangingPunct="1">
              <a:lnSpc>
                <a:spcPct val="80000"/>
              </a:lnSpc>
              <a:buFontTx/>
              <a:buNone/>
              <a:defRPr/>
            </a:pPr>
            <a:endParaRPr lang="en-US" sz="2400" b="1" dirty="0">
              <a:solidFill>
                <a:srgbClr val="FFFF00"/>
              </a:solidFill>
              <a:effectLst>
                <a:outerShdw blurRad="38100" dist="38100" dir="2700000" algn="tl">
                  <a:srgbClr val="000000"/>
                </a:outerShdw>
              </a:effectLst>
            </a:endParaRPr>
          </a:p>
          <a:p>
            <a:pPr algn="ctr" eaLnBrk="1" hangingPunct="1">
              <a:lnSpc>
                <a:spcPct val="80000"/>
              </a:lnSpc>
              <a:buFontTx/>
              <a:buNone/>
              <a:defRPr/>
            </a:pPr>
            <a:r>
              <a:rPr lang="en-US" sz="2800" b="1" dirty="0">
                <a:solidFill>
                  <a:srgbClr val="FF0000"/>
                </a:solidFill>
                <a:effectLst>
                  <a:outerShdw blurRad="38100" dist="38100" dir="2700000" algn="tl">
                    <a:srgbClr val="000000"/>
                  </a:outerShdw>
                </a:effectLst>
              </a:rPr>
              <a:t>Diane Miller JD</a:t>
            </a:r>
          </a:p>
          <a:p>
            <a:pPr algn="ctr" eaLnBrk="1" hangingPunct="1">
              <a:lnSpc>
                <a:spcPct val="80000"/>
              </a:lnSpc>
              <a:buFontTx/>
              <a:buNone/>
              <a:defRPr/>
            </a:pPr>
            <a:r>
              <a:rPr lang="en-US" sz="2400" b="1" dirty="0">
                <a:solidFill>
                  <a:srgbClr val="FF0000"/>
                </a:solidFill>
                <a:effectLst>
                  <a:outerShdw blurRad="38100" dist="38100" dir="2700000" algn="tl">
                    <a:srgbClr val="000000"/>
                  </a:outerShdw>
                </a:effectLst>
              </a:rPr>
              <a:t>Director Law and Public Policy</a:t>
            </a:r>
          </a:p>
          <a:p>
            <a:pPr algn="ctr" eaLnBrk="1" hangingPunct="1">
              <a:lnSpc>
                <a:spcPct val="80000"/>
              </a:lnSpc>
              <a:buFontTx/>
              <a:buNone/>
              <a:defRPr/>
            </a:pPr>
            <a:r>
              <a:rPr lang="en-US" sz="2400" b="1" dirty="0">
                <a:solidFill>
                  <a:srgbClr val="FF0000"/>
                </a:solidFill>
                <a:effectLst>
                  <a:outerShdw blurRad="38100" dist="38100" dir="2700000" algn="tl">
                    <a:srgbClr val="000000"/>
                  </a:outerShdw>
                </a:effectLst>
              </a:rPr>
              <a:t>National Health Freedom Action</a:t>
            </a:r>
          </a:p>
          <a:p>
            <a:pPr algn="ctr" eaLnBrk="1" hangingPunct="1">
              <a:lnSpc>
                <a:spcPct val="80000"/>
              </a:lnSpc>
              <a:buFontTx/>
              <a:buNone/>
              <a:defRPr/>
            </a:pPr>
            <a:r>
              <a:rPr lang="en-US" sz="2400" b="1" dirty="0">
                <a:solidFill>
                  <a:srgbClr val="FF0000"/>
                </a:solidFill>
                <a:effectLst>
                  <a:outerShdw blurRad="38100" dist="38100" dir="2700000" algn="tl">
                    <a:srgbClr val="000000"/>
                  </a:outerShdw>
                </a:effectLst>
              </a:rPr>
              <a:t>June 9, 2017</a:t>
            </a:r>
          </a:p>
          <a:p>
            <a:pPr algn="ctr" eaLnBrk="1" hangingPunct="1">
              <a:lnSpc>
                <a:spcPct val="80000"/>
              </a:lnSpc>
              <a:buFontTx/>
              <a:buNone/>
              <a:defRPr/>
            </a:pPr>
            <a:r>
              <a:rPr lang="en-US" sz="2400" b="1" dirty="0">
                <a:solidFill>
                  <a:srgbClr val="006600"/>
                </a:solidFill>
                <a:effectLst>
                  <a:outerShdw blurRad="38100" dist="38100" dir="2700000" algn="tl">
                    <a:srgbClr val="000000"/>
                  </a:outerShdw>
                </a:effectLst>
              </a:rPr>
              <a:t>Midwest Women’s Herbal Conference</a:t>
            </a:r>
          </a:p>
          <a:p>
            <a:pPr algn="ctr" eaLnBrk="1" hangingPunct="1">
              <a:lnSpc>
                <a:spcPct val="80000"/>
              </a:lnSpc>
              <a:buFontTx/>
              <a:buNone/>
              <a:defRPr/>
            </a:pPr>
            <a:r>
              <a:rPr lang="en-US" sz="2400" b="1" dirty="0">
                <a:solidFill>
                  <a:srgbClr val="FF0000"/>
                </a:solidFill>
                <a:effectLst>
                  <a:outerShdw blurRad="38100" dist="38100" dir="2700000" algn="tl">
                    <a:srgbClr val="000000"/>
                  </a:outerShdw>
                </a:effectLst>
              </a:rPr>
              <a:t>Almond, WI</a:t>
            </a:r>
          </a:p>
        </p:txBody>
      </p:sp>
      <p:sp>
        <p:nvSpPr>
          <p:cNvPr id="73732" name="Footer Placeholder 1"/>
          <p:cNvSpPr>
            <a:spLocks noGrp="1"/>
          </p:cNvSpPr>
          <p:nvPr>
            <p:ph type="ftr" sz="quarter" idx="11"/>
          </p:nvPr>
        </p:nvSpPr>
        <p:spPr>
          <a:xfrm>
            <a:off x="6781800" y="6108173"/>
            <a:ext cx="1828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900" dirty="0">
                <a:solidFill>
                  <a:srgbClr val="000000"/>
                </a:solidFill>
              </a:rPr>
              <a:t>Diane Miller JD Copyright 2016</a:t>
            </a:r>
          </a:p>
        </p:txBody>
      </p:sp>
    </p:spTree>
    <p:extLst>
      <p:ext uri="{BB962C8B-B14F-4D97-AF65-F5344CB8AC3E}">
        <p14:creationId xmlns:p14="http://schemas.microsoft.com/office/powerpoint/2010/main" val="9939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457200"/>
            <a:ext cx="7772400" cy="1066800"/>
          </a:xfrm>
        </p:spPr>
        <p:txBody>
          <a:bodyPr>
            <a:normAutofit/>
          </a:bodyPr>
          <a:lstStyle/>
          <a:p>
            <a:pPr eaLnBrk="1" hangingPunct="1">
              <a:defRPr/>
            </a:pPr>
            <a:r>
              <a:rPr lang="en-US" sz="3200" b="1" dirty="0">
                <a:solidFill>
                  <a:srgbClr val="FF0000"/>
                </a:solidFill>
                <a:effectLst>
                  <a:outerShdw blurRad="38100" dist="38100" dir="2700000" algn="tl">
                    <a:srgbClr val="000000"/>
                  </a:outerShdw>
                </a:effectLst>
              </a:rPr>
              <a:t>New Mexico 61-35-2 Complementary and Alternative Health Care Services</a:t>
            </a:r>
            <a:r>
              <a:rPr lang="en-US" sz="3200" u="sng" dirty="0"/>
              <a:t>:</a:t>
            </a:r>
          </a:p>
        </p:txBody>
      </p:sp>
      <p:sp>
        <p:nvSpPr>
          <p:cNvPr id="107523" name="Rectangle 3"/>
          <p:cNvSpPr>
            <a:spLocks noGrp="1" noChangeArrowheads="1"/>
          </p:cNvSpPr>
          <p:nvPr>
            <p:ph idx="1"/>
          </p:nvPr>
        </p:nvSpPr>
        <p:spPr>
          <a:xfrm>
            <a:off x="533400" y="1600200"/>
            <a:ext cx="8077200" cy="4800600"/>
          </a:xfrm>
        </p:spPr>
        <p:txBody>
          <a:bodyPr>
            <a:normAutofit lnSpcReduction="10000"/>
          </a:bodyPr>
          <a:lstStyle/>
          <a:p>
            <a:pPr eaLnBrk="1" hangingPunct="1">
              <a:lnSpc>
                <a:spcPct val="140000"/>
              </a:lnSpc>
              <a:buFontTx/>
              <a:buNone/>
            </a:pPr>
            <a:r>
              <a:rPr lang="en-US" sz="1600" b="1" dirty="0">
                <a:latin typeface="Trebuchet MS" panose="020B0603020202020204" pitchFamily="34" charset="0"/>
                <a:ea typeface="Calibri" pitchFamily="34" charset="0"/>
                <a:cs typeface="Times New Roman" pitchFamily="18" charset="0"/>
              </a:rPr>
              <a:t>B</a:t>
            </a:r>
            <a:r>
              <a:rPr lang="en-US" sz="1600" b="1" dirty="0">
                <a:solidFill>
                  <a:srgbClr val="006600"/>
                </a:solidFill>
                <a:latin typeface="Trebuchet MS" panose="020B0603020202020204" pitchFamily="34" charset="0"/>
                <a:ea typeface="Calibri" pitchFamily="34" charset="0"/>
                <a:cs typeface="Times New Roman" pitchFamily="18" charset="0"/>
              </a:rPr>
              <a:t>.     "complementary and alternative health care service" means the broad domain of complementary and alternative healing methods and treatments including:  (1)     anthroposophy;  (2)     aromatherapy; (3)     ayurveda;  (4)     culturally traditional healing practices, including practices by a curandera, sobadora, partera, medica and arbolaira, and healing traditions, including plant medicines and foods, prayer, ceremony and song;  (5)     detoxification practices and therapies;  (6)     energetic healing;  (7)     folk practices;  (8)     Gerson therapy and colostrum therapy;  (9)     healing practices utilizing food, dietary supplements, nutrients and the physical forces of heat, cold, water, touch and light;  (10)     healing touch; (11)     herbology or herbalism;  (12)     homeopathy;  (13)     meditation;  (14)     mind-body healing practices;  (15)     naturopathy;  (16)     nondiagnostic iridology;   (17)     noninvasive instrumentalities;  (18)     polarity therapy; and  (19)     holistic kinesiology and other muscle testing techniques</a:t>
            </a: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sp>
        <p:nvSpPr>
          <p:cNvPr id="107524" name="Footer Placeholder 1"/>
          <p:cNvSpPr>
            <a:spLocks noGrp="1"/>
          </p:cNvSpPr>
          <p:nvPr>
            <p:ph type="ftr" sz="quarter" idx="11"/>
          </p:nvPr>
        </p:nvSpPr>
        <p:spPr>
          <a:xfrm>
            <a:off x="6705600" y="6111875"/>
            <a:ext cx="191789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Tree>
    <p:extLst>
      <p:ext uri="{BB962C8B-B14F-4D97-AF65-F5344CB8AC3E}">
        <p14:creationId xmlns:p14="http://schemas.microsoft.com/office/powerpoint/2010/main" val="212650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609600" y="228600"/>
            <a:ext cx="7772400" cy="1676400"/>
          </a:xfrm>
          <a:solidFill>
            <a:srgbClr val="FF0000"/>
          </a:solidFill>
        </p:spPr>
        <p:txBody>
          <a:bodyPr>
            <a:normAutofit fontScale="90000"/>
          </a:bodyPr>
          <a:lstStyle/>
          <a:p>
            <a:pPr algn="ctr" eaLnBrk="1" hangingPunct="1">
              <a:defRPr/>
            </a:pPr>
            <a:r>
              <a:rPr lang="en-US" sz="5400" b="1" dirty="0">
                <a:solidFill>
                  <a:srgbClr val="FFFF00"/>
                </a:solidFill>
                <a:effectLst>
                  <a:outerShdw blurRad="38100" dist="38100" dir="2700000" algn="tl">
                    <a:srgbClr val="000000"/>
                  </a:outerShdw>
                </a:effectLst>
                <a:latin typeface="+mn-lt"/>
              </a:rPr>
              <a:t>2017 Safe Harbor </a:t>
            </a:r>
            <a:br>
              <a:rPr lang="en-US" sz="5400" b="1" dirty="0">
                <a:solidFill>
                  <a:srgbClr val="FFFF00"/>
                </a:solidFill>
                <a:effectLst>
                  <a:outerShdw blurRad="38100" dist="38100" dir="2700000" algn="tl">
                    <a:srgbClr val="000000"/>
                  </a:outerShdw>
                </a:effectLst>
                <a:latin typeface="+mn-lt"/>
              </a:rPr>
            </a:br>
            <a:r>
              <a:rPr lang="en-US" sz="5400" b="1" dirty="0">
                <a:solidFill>
                  <a:srgbClr val="FFFF00"/>
                </a:solidFill>
                <a:effectLst>
                  <a:outerShdw blurRad="38100" dist="38100" dir="2700000" algn="tl">
                    <a:srgbClr val="000000"/>
                  </a:outerShdw>
                </a:effectLst>
                <a:latin typeface="+mn-lt"/>
              </a:rPr>
              <a:t>Health Freedom States!</a:t>
            </a:r>
          </a:p>
        </p:txBody>
      </p:sp>
      <p:sp>
        <p:nvSpPr>
          <p:cNvPr id="1295363" name="Rectangle 3"/>
          <p:cNvSpPr>
            <a:spLocks noGrp="1" noChangeArrowheads="1"/>
          </p:cNvSpPr>
          <p:nvPr>
            <p:ph idx="1"/>
          </p:nvPr>
        </p:nvSpPr>
        <p:spPr>
          <a:xfrm>
            <a:off x="838200" y="2417127"/>
            <a:ext cx="7010400" cy="3581400"/>
          </a:xfrm>
          <a:solidFill>
            <a:srgbClr val="FF0000"/>
          </a:solidFill>
        </p:spPr>
        <p:txBody>
          <a:bodyPr numCol="2">
            <a:normAutofit fontScale="77500" lnSpcReduction="20000"/>
          </a:bodyPr>
          <a:lstStyle/>
          <a:p>
            <a:pPr algn="ctr" eaLnBrk="1" hangingPunct="1">
              <a:lnSpc>
                <a:spcPct val="90000"/>
              </a:lnSpc>
              <a:buFontTx/>
              <a:buNone/>
              <a:defRPr/>
            </a:pPr>
            <a:br>
              <a:rPr lang="en-US" sz="4000" b="1" dirty="0">
                <a:solidFill>
                  <a:srgbClr val="FFFF00"/>
                </a:solidFill>
                <a:effectLst>
                  <a:outerShdw blurRad="38100" dist="38100" dir="2700000" algn="tl">
                    <a:srgbClr val="000000"/>
                  </a:outerShdw>
                </a:effectLst>
              </a:rPr>
            </a:br>
            <a:r>
              <a:rPr lang="en-US" sz="4000" b="1" dirty="0">
                <a:solidFill>
                  <a:srgbClr val="FFFF00"/>
                </a:solidFill>
                <a:effectLst>
                  <a:outerShdw blurRad="38100" dist="38100" dir="2700000" algn="tl">
                    <a:srgbClr val="000000"/>
                  </a:outerShdw>
                </a:effectLst>
              </a:rPr>
              <a:t>Oklahoma *</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Idaho *</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Minnesota</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Rhode Island</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California</a:t>
            </a:r>
          </a:p>
          <a:p>
            <a:pPr algn="ctr" eaLnBrk="1" hangingPunct="1">
              <a:lnSpc>
                <a:spcPct val="90000"/>
              </a:lnSpc>
              <a:buFontTx/>
              <a:buNone/>
              <a:defRPr/>
            </a:pPr>
            <a:endParaRPr lang="en-US" sz="4000" b="1" dirty="0">
              <a:solidFill>
                <a:srgbClr val="FFFF00"/>
              </a:solidFill>
              <a:effectLst>
                <a:outerShdw blurRad="38100" dist="38100" dir="2700000" algn="tl">
                  <a:srgbClr val="000000"/>
                </a:outerShdw>
              </a:effectLst>
            </a:endParaRPr>
          </a:p>
          <a:p>
            <a:pPr algn="ctr" eaLnBrk="1" hangingPunct="1">
              <a:lnSpc>
                <a:spcPct val="90000"/>
              </a:lnSpc>
              <a:buFontTx/>
              <a:buNone/>
              <a:defRPr/>
            </a:pPr>
            <a:br>
              <a:rPr lang="en-US" sz="4000" b="1" dirty="0">
                <a:solidFill>
                  <a:srgbClr val="FFFF00"/>
                </a:solidFill>
                <a:effectLst>
                  <a:outerShdw blurRad="38100" dist="38100" dir="2700000" algn="tl">
                    <a:srgbClr val="000000"/>
                  </a:outerShdw>
                </a:effectLst>
              </a:rPr>
            </a:br>
            <a:br>
              <a:rPr lang="en-US" sz="4000" b="1" dirty="0">
                <a:solidFill>
                  <a:srgbClr val="FFFF00"/>
                </a:solidFill>
                <a:effectLst>
                  <a:outerShdw blurRad="38100" dist="38100" dir="2700000" algn="tl">
                    <a:srgbClr val="000000"/>
                  </a:outerShdw>
                </a:effectLst>
              </a:rPr>
            </a:br>
            <a:r>
              <a:rPr lang="en-US" sz="4000" b="1" dirty="0">
                <a:solidFill>
                  <a:srgbClr val="FFFF00"/>
                </a:solidFill>
                <a:effectLst>
                  <a:outerShdw blurRad="38100" dist="38100" dir="2700000" algn="tl">
                    <a:srgbClr val="000000"/>
                  </a:outerShdw>
                </a:effectLst>
              </a:rPr>
              <a:t>Louisiana</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Arizona (limited)</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New Mexico</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Colorado</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Nevada!</a:t>
            </a:r>
          </a:p>
          <a:p>
            <a:pPr algn="ctr" eaLnBrk="1" hangingPunct="1">
              <a:lnSpc>
                <a:spcPct val="90000"/>
              </a:lnSpc>
              <a:buFontTx/>
              <a:buNone/>
              <a:defRPr/>
            </a:pPr>
            <a:endParaRPr lang="en-US" sz="14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1000" dirty="0">
                <a:solidFill>
                  <a:srgbClr val="FFFF00"/>
                </a:solidFill>
                <a:effectLst>
                  <a:outerShdw blurRad="38100" dist="38100" dir="2700000" algn="tl">
                    <a:srgbClr val="000000"/>
                  </a:outerShdw>
                </a:effectLst>
                <a:cs typeface="Times New Roman" pitchFamily="18" charset="0"/>
              </a:rPr>
              <a:t>					</a:t>
            </a:r>
          </a:p>
        </p:txBody>
      </p:sp>
      <p:sp>
        <p:nvSpPr>
          <p:cNvPr id="110596" name="Footer Placeholder 1"/>
          <p:cNvSpPr>
            <a:spLocks noGrp="1"/>
          </p:cNvSpPr>
          <p:nvPr>
            <p:ph type="ftr" sz="quarter" idx="11"/>
          </p:nvPr>
        </p:nvSpPr>
        <p:spPr>
          <a:xfrm>
            <a:off x="6705600" y="6036041"/>
            <a:ext cx="1981200" cy="37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Tree>
    <p:extLst>
      <p:ext uri="{BB962C8B-B14F-4D97-AF65-F5344CB8AC3E}">
        <p14:creationId xmlns:p14="http://schemas.microsoft.com/office/powerpoint/2010/main" val="133215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1143000" y="1243013"/>
            <a:ext cx="600075" cy="77152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00"/>
                </a:solidFill>
                <a:effectLst>
                  <a:outerShdw blurRad="38100" dist="38100" dir="2700000" algn="tl">
                    <a:srgbClr val="000000"/>
                  </a:outerShdw>
                </a:effectLst>
                <a:latin typeface="Calibri" panose="020F0502020204030204"/>
                <a:cs typeface="Times New Roman" pitchFamily="18" charset="0"/>
              </a:rPr>
              <a:t>WA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07" name="Rectangle 3"/>
          <p:cNvSpPr>
            <a:spLocks noChangeArrowheads="1"/>
          </p:cNvSpPr>
          <p:nvPr/>
        </p:nvSpPr>
        <p:spPr bwMode="auto">
          <a:xfrm>
            <a:off x="1828800" y="2871788"/>
            <a:ext cx="342900" cy="685800"/>
          </a:xfrm>
          <a:prstGeom prst="rect">
            <a:avLst/>
          </a:prstGeom>
          <a:solidFill>
            <a:srgbClr val="00CC00"/>
          </a:solidFill>
          <a:ln w="9525">
            <a:solidFill>
              <a:srgbClr val="000000"/>
            </a:solidFill>
            <a:miter lim="800000"/>
            <a:headEnd/>
            <a:tailEnd/>
          </a:ln>
        </p:spPr>
        <p:txBody>
          <a:bodyPr/>
          <a:lstStyle/>
          <a:p>
            <a:pPr defTabSz="685800" fontAlgn="base">
              <a:spcBef>
                <a:spcPct val="0"/>
              </a:spcBef>
              <a:spcAft>
                <a:spcPct val="0"/>
              </a:spcAft>
              <a:defRPr/>
            </a:pPr>
            <a:r>
              <a:rPr lang="en-US" sz="1050" b="1" dirty="0">
                <a:solidFill>
                  <a:srgbClr val="FFFFCC"/>
                </a:solidFill>
                <a:effectLst>
                  <a:outerShdw blurRad="38100" dist="38100" dir="2700000" algn="tl">
                    <a:srgbClr val="000000"/>
                  </a:outerShdw>
                </a:effectLst>
                <a:latin typeface="Calibri" panose="020F0502020204030204"/>
                <a:cs typeface="Times New Roman" pitchFamily="18" charset="0"/>
              </a:rPr>
              <a:t>NV</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CC00"/>
              </a:solidFill>
              <a:latin typeface="Calibri" panose="020F0502020204030204"/>
            </a:endParaRPr>
          </a:p>
        </p:txBody>
      </p:sp>
      <p:sp>
        <p:nvSpPr>
          <p:cNvPr id="1301508" name="Rectangle 4"/>
          <p:cNvSpPr>
            <a:spLocks noChangeArrowheads="1"/>
          </p:cNvSpPr>
          <p:nvPr/>
        </p:nvSpPr>
        <p:spPr bwMode="auto">
          <a:xfrm>
            <a:off x="2943225" y="2271713"/>
            <a:ext cx="771525" cy="600075"/>
          </a:xfrm>
          <a:prstGeom prst="rect">
            <a:avLst/>
          </a:prstGeom>
          <a:solidFill>
            <a:srgbClr val="FFFFFF"/>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NE</a:t>
            </a:r>
            <a:endParaRPr lang="en-US" sz="900" dirty="0">
              <a:solidFill>
                <a:srgbClr val="006600"/>
              </a:solidFill>
              <a:effectLst>
                <a:outerShdw blurRad="38100" dist="38100" dir="2700000" algn="tl">
                  <a:srgbClr val="C0C0C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09" name="Rectangle 5"/>
          <p:cNvSpPr>
            <a:spLocks noChangeArrowheads="1"/>
          </p:cNvSpPr>
          <p:nvPr/>
        </p:nvSpPr>
        <p:spPr bwMode="auto">
          <a:xfrm>
            <a:off x="4486275" y="3986213"/>
            <a:ext cx="428625" cy="600075"/>
          </a:xfrm>
          <a:prstGeom prst="rect">
            <a:avLst/>
          </a:prstGeom>
          <a:solidFill>
            <a:schemeClr val="bg1"/>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MS</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0" name="Rectangle 6"/>
          <p:cNvSpPr>
            <a:spLocks noChangeArrowheads="1"/>
          </p:cNvSpPr>
          <p:nvPr/>
        </p:nvSpPr>
        <p:spPr bwMode="auto">
          <a:xfrm>
            <a:off x="4400550" y="1585913"/>
            <a:ext cx="428625" cy="68580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FF"/>
                </a:solidFill>
                <a:effectLst>
                  <a:outerShdw blurRad="38100" dist="38100" dir="2700000" algn="tl">
                    <a:srgbClr val="FFFFFF"/>
                  </a:outerShdw>
                </a:effectLst>
                <a:latin typeface="Calibri" panose="020F0502020204030204"/>
                <a:cs typeface="Times New Roman" pitchFamily="18" charset="0"/>
              </a:rPr>
              <a:t>WI</a:t>
            </a:r>
            <a:endParaRPr lang="en-US" sz="900" dirty="0">
              <a:solidFill>
                <a:srgbClr val="FFFFFF"/>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1" name="Rectangle 7"/>
          <p:cNvSpPr>
            <a:spLocks noChangeArrowheads="1"/>
          </p:cNvSpPr>
          <p:nvPr/>
        </p:nvSpPr>
        <p:spPr bwMode="auto">
          <a:xfrm>
            <a:off x="3800475" y="2700338"/>
            <a:ext cx="600075" cy="514350"/>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MO</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2" name="Rectangle 8"/>
          <p:cNvSpPr>
            <a:spLocks noChangeArrowheads="1"/>
          </p:cNvSpPr>
          <p:nvPr/>
        </p:nvSpPr>
        <p:spPr bwMode="auto">
          <a:xfrm>
            <a:off x="2343150" y="2100263"/>
            <a:ext cx="514350" cy="685800"/>
          </a:xfrm>
          <a:prstGeom prst="rect">
            <a:avLst/>
          </a:prstGeom>
          <a:solidFill>
            <a:srgbClr val="FFFFFF"/>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WY</a:t>
            </a:r>
            <a:endParaRPr lang="en-US" sz="900" dirty="0">
              <a:solidFill>
                <a:srgbClr val="006600"/>
              </a:solidFill>
              <a:effectLst>
                <a:outerShdw blurRad="38100" dist="38100" dir="2700000" algn="tl">
                  <a:srgbClr val="C0C0C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6600"/>
              </a:solidFill>
              <a:latin typeface="Calibri" panose="020F0502020204030204"/>
            </a:endParaRPr>
          </a:p>
        </p:txBody>
      </p:sp>
      <p:sp>
        <p:nvSpPr>
          <p:cNvPr id="1301513" name="Rectangle 9"/>
          <p:cNvSpPr>
            <a:spLocks noChangeArrowheads="1"/>
          </p:cNvSpPr>
          <p:nvPr/>
        </p:nvSpPr>
        <p:spPr bwMode="auto">
          <a:xfrm>
            <a:off x="4914900" y="2357438"/>
            <a:ext cx="428625" cy="600075"/>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prstClr val="white"/>
                </a:solidFill>
                <a:latin typeface="Calibri" panose="020F0502020204030204"/>
                <a:cs typeface="Times New Roman" pitchFamily="18" charset="0"/>
              </a:rPr>
              <a:t>IN</a:t>
            </a:r>
            <a:endParaRPr lang="en-US" sz="900" dirty="0">
              <a:solidFill>
                <a:prstClr val="white"/>
              </a:solidFill>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4" name="Rectangle 10"/>
          <p:cNvSpPr>
            <a:spLocks noChangeArrowheads="1"/>
          </p:cNvSpPr>
          <p:nvPr/>
        </p:nvSpPr>
        <p:spPr bwMode="auto">
          <a:xfrm>
            <a:off x="2943225" y="1328738"/>
            <a:ext cx="771525" cy="342900"/>
          </a:xfrm>
          <a:prstGeom prst="rect">
            <a:avLst/>
          </a:prstGeom>
          <a:solidFill>
            <a:srgbClr val="FFFFFF"/>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ND</a:t>
            </a:r>
            <a:endParaRPr lang="en-US" sz="900" dirty="0">
              <a:solidFill>
                <a:srgbClr val="006600"/>
              </a:solidFill>
              <a:effectLst>
                <a:outerShdw blurRad="38100" dist="38100" dir="2700000" algn="tl">
                  <a:srgbClr val="C0C0C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6600"/>
              </a:solidFill>
              <a:latin typeface="Calibri" panose="020F0502020204030204"/>
            </a:endParaRPr>
          </a:p>
        </p:txBody>
      </p:sp>
      <p:sp>
        <p:nvSpPr>
          <p:cNvPr id="1301515" name="Rectangle 11"/>
          <p:cNvSpPr>
            <a:spLocks noChangeArrowheads="1"/>
          </p:cNvSpPr>
          <p:nvPr/>
        </p:nvSpPr>
        <p:spPr bwMode="auto">
          <a:xfrm>
            <a:off x="3800475" y="1328738"/>
            <a:ext cx="514350" cy="771525"/>
          </a:xfrm>
          <a:prstGeom prst="rect">
            <a:avLst/>
          </a:prstGeom>
          <a:solidFill>
            <a:srgbClr val="33CC33"/>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MN</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6" name="Rectangle 12"/>
          <p:cNvSpPr>
            <a:spLocks noChangeArrowheads="1"/>
          </p:cNvSpPr>
          <p:nvPr/>
        </p:nvSpPr>
        <p:spPr bwMode="auto">
          <a:xfrm>
            <a:off x="4914900" y="1328738"/>
            <a:ext cx="428625" cy="9429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MI</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17" name="Rectangle 13"/>
          <p:cNvSpPr>
            <a:spLocks noChangeArrowheads="1"/>
          </p:cNvSpPr>
          <p:nvPr/>
        </p:nvSpPr>
        <p:spPr bwMode="auto">
          <a:xfrm>
            <a:off x="1143000" y="2100263"/>
            <a:ext cx="600075" cy="685800"/>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000000"/>
                  </a:outerShdw>
                </a:effectLst>
                <a:latin typeface="Calibri" panose="020F0502020204030204"/>
                <a:cs typeface="Times New Roman" pitchFamily="18" charset="0"/>
              </a:rPr>
              <a:t>OR</a:t>
            </a:r>
            <a:endParaRPr lang="en-US" sz="900" dirty="0">
              <a:solidFill>
                <a:srgbClr val="006600"/>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FFFFFF"/>
              </a:solidFill>
              <a:effectLst>
                <a:outerShdw blurRad="38100" dist="38100" dir="2700000" algn="tl">
                  <a:srgbClr val="000000"/>
                </a:outerShdw>
              </a:effectLst>
              <a:latin typeface="Calibri" panose="020F0502020204030204"/>
            </a:endParaRPr>
          </a:p>
        </p:txBody>
      </p:sp>
      <p:sp>
        <p:nvSpPr>
          <p:cNvPr id="1301518" name="Rectangle 14"/>
          <p:cNvSpPr>
            <a:spLocks noChangeArrowheads="1"/>
          </p:cNvSpPr>
          <p:nvPr/>
        </p:nvSpPr>
        <p:spPr bwMode="auto">
          <a:xfrm>
            <a:off x="2686050" y="2957513"/>
            <a:ext cx="514350" cy="600075"/>
          </a:xfrm>
          <a:prstGeom prst="rect">
            <a:avLst/>
          </a:prstGeom>
          <a:solidFill>
            <a:srgbClr val="00CC00"/>
          </a:solidFill>
          <a:ln w="9525">
            <a:solidFill>
              <a:srgbClr val="000099"/>
            </a:solidFill>
            <a:miter lim="800000"/>
            <a:headEnd/>
            <a:tailEnd/>
          </a:ln>
        </p:spPr>
        <p:txBody>
          <a:bodyPr/>
          <a:lstStyle/>
          <a:p>
            <a:pP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CO</a:t>
            </a:r>
            <a:endParaRPr lang="en-US" sz="900" dirty="0">
              <a:solidFill>
                <a:srgbClr val="FFFF00"/>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prstClr val="white"/>
              </a:solidFill>
              <a:latin typeface="Calibri" panose="020F0502020204030204"/>
            </a:endParaRPr>
          </a:p>
        </p:txBody>
      </p:sp>
      <p:sp>
        <p:nvSpPr>
          <p:cNvPr id="1301519" name="Rectangle 15"/>
          <p:cNvSpPr>
            <a:spLocks noChangeArrowheads="1"/>
          </p:cNvSpPr>
          <p:nvPr/>
        </p:nvSpPr>
        <p:spPr bwMode="auto">
          <a:xfrm>
            <a:off x="3800475" y="3300413"/>
            <a:ext cx="600075" cy="42862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CC"/>
                </a:solidFill>
                <a:effectLst>
                  <a:outerShdw blurRad="38100" dist="38100" dir="2700000" algn="tl">
                    <a:srgbClr val="000000"/>
                  </a:outerShdw>
                </a:effectLst>
                <a:latin typeface="Calibri" panose="020F0502020204030204"/>
                <a:cs typeface="Times New Roman" pitchFamily="18" charset="0"/>
              </a:rPr>
              <a:t>AR</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FFFFCC"/>
              </a:solidFill>
              <a:latin typeface="Calibri" panose="020F0502020204030204"/>
            </a:endParaRPr>
          </a:p>
        </p:txBody>
      </p:sp>
      <p:sp>
        <p:nvSpPr>
          <p:cNvPr id="1301520" name="Rectangle 16"/>
          <p:cNvSpPr>
            <a:spLocks noChangeArrowheads="1"/>
          </p:cNvSpPr>
          <p:nvPr/>
        </p:nvSpPr>
        <p:spPr bwMode="auto">
          <a:xfrm>
            <a:off x="1400175" y="5600700"/>
            <a:ext cx="1028700" cy="271463"/>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00"/>
                </a:solidFill>
                <a:effectLst>
                  <a:outerShdw blurRad="38100" dist="38100" dir="2700000" algn="tl">
                    <a:srgbClr val="000000"/>
                  </a:outerShdw>
                </a:effectLst>
                <a:latin typeface="Calibri" panose="020F0502020204030204"/>
                <a:cs typeface="Times New Roman" pitchFamily="18" charset="0"/>
              </a:rPr>
              <a:t>HI</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21" name="Rectangle 17"/>
          <p:cNvSpPr>
            <a:spLocks noChangeArrowheads="1"/>
          </p:cNvSpPr>
          <p:nvPr/>
        </p:nvSpPr>
        <p:spPr bwMode="auto">
          <a:xfrm>
            <a:off x="6286500" y="4071938"/>
            <a:ext cx="600075" cy="428625"/>
          </a:xfrm>
          <a:prstGeom prst="rect">
            <a:avLst/>
          </a:prstGeom>
          <a:solidFill>
            <a:schemeClr val="bg1"/>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SC</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FF99CC"/>
              </a:solidFill>
              <a:latin typeface="Calibri" panose="020F0502020204030204"/>
            </a:endParaRPr>
          </a:p>
        </p:txBody>
      </p:sp>
      <p:sp>
        <p:nvSpPr>
          <p:cNvPr id="1301522" name="Rectangle 18"/>
          <p:cNvSpPr>
            <a:spLocks noChangeArrowheads="1"/>
          </p:cNvSpPr>
          <p:nvPr/>
        </p:nvSpPr>
        <p:spPr bwMode="auto">
          <a:xfrm>
            <a:off x="4486275" y="3643313"/>
            <a:ext cx="1028700" cy="257175"/>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TN</a:t>
            </a:r>
            <a:endParaRPr lang="en-US" dirty="0">
              <a:solidFill>
                <a:srgbClr val="000000"/>
              </a:solidFill>
              <a:latin typeface="Calibri" panose="020F0502020204030204"/>
            </a:endParaRPr>
          </a:p>
        </p:txBody>
      </p:sp>
      <p:sp>
        <p:nvSpPr>
          <p:cNvPr id="1301523" name="Rectangle 19"/>
          <p:cNvSpPr>
            <a:spLocks noChangeArrowheads="1"/>
          </p:cNvSpPr>
          <p:nvPr/>
        </p:nvSpPr>
        <p:spPr bwMode="auto">
          <a:xfrm>
            <a:off x="5943600" y="1500188"/>
            <a:ext cx="600075" cy="6000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NY</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FFFFCC"/>
              </a:solidFill>
              <a:latin typeface="Calibri" panose="020F0502020204030204"/>
            </a:endParaRPr>
          </a:p>
        </p:txBody>
      </p:sp>
      <p:sp>
        <p:nvSpPr>
          <p:cNvPr id="1301524" name="Rectangle 20"/>
          <p:cNvSpPr>
            <a:spLocks noChangeArrowheads="1"/>
          </p:cNvSpPr>
          <p:nvPr/>
        </p:nvSpPr>
        <p:spPr bwMode="auto">
          <a:xfrm>
            <a:off x="5429250" y="2014538"/>
            <a:ext cx="428625" cy="51435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CC"/>
                </a:solidFill>
                <a:effectLst>
                  <a:outerShdw blurRad="38100" dist="38100" dir="2700000" algn="tl">
                    <a:srgbClr val="000000"/>
                  </a:outerShdw>
                </a:effectLst>
                <a:latin typeface="Calibri" panose="020F0502020204030204"/>
                <a:cs typeface="Times New Roman" pitchFamily="18" charset="0"/>
              </a:rPr>
              <a:t>OH</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66"/>
              </a:solidFill>
              <a:latin typeface="Calibri" panose="020F0502020204030204"/>
            </a:endParaRPr>
          </a:p>
        </p:txBody>
      </p:sp>
      <p:sp>
        <p:nvSpPr>
          <p:cNvPr id="1301525" name="Rectangle 21"/>
          <p:cNvSpPr>
            <a:spLocks noChangeArrowheads="1"/>
          </p:cNvSpPr>
          <p:nvPr/>
        </p:nvSpPr>
        <p:spPr bwMode="auto">
          <a:xfrm>
            <a:off x="5943600" y="2185988"/>
            <a:ext cx="600075" cy="428625"/>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000000"/>
                </a:solidFill>
                <a:effectLst>
                  <a:outerShdw blurRad="38100" dist="38100" dir="2700000" algn="tl">
                    <a:srgbClr val="FFFFFF"/>
                  </a:outerShdw>
                </a:effectLst>
                <a:latin typeface="Calibri" panose="020F0502020204030204"/>
                <a:cs typeface="Times New Roman" pitchFamily="18" charset="0"/>
              </a:rPr>
              <a:t>PA</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26" name="Rectangle 22"/>
          <p:cNvSpPr>
            <a:spLocks noChangeArrowheads="1"/>
          </p:cNvSpPr>
          <p:nvPr/>
        </p:nvSpPr>
        <p:spPr bwMode="auto">
          <a:xfrm>
            <a:off x="5429250" y="2786063"/>
            <a:ext cx="942975" cy="342900"/>
          </a:xfrm>
          <a:prstGeom prst="rect">
            <a:avLst/>
          </a:prstGeom>
          <a:solidFill>
            <a:srgbClr val="FFFFFF"/>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WV</a:t>
            </a:r>
            <a:endParaRPr lang="en-US" dirty="0">
              <a:solidFill>
                <a:srgbClr val="006600"/>
              </a:solidFill>
              <a:latin typeface="Calibri" panose="020F0502020204030204"/>
            </a:endParaRPr>
          </a:p>
        </p:txBody>
      </p:sp>
      <p:sp>
        <p:nvSpPr>
          <p:cNvPr id="1301527" name="Rectangle 23"/>
          <p:cNvSpPr>
            <a:spLocks noChangeArrowheads="1"/>
          </p:cNvSpPr>
          <p:nvPr/>
        </p:nvSpPr>
        <p:spPr bwMode="auto">
          <a:xfrm>
            <a:off x="6629400" y="1414463"/>
            <a:ext cx="257175" cy="428625"/>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675" b="1" dirty="0">
                <a:solidFill>
                  <a:srgbClr val="000000"/>
                </a:solidFill>
                <a:effectLst>
                  <a:outerShdw blurRad="38100" dist="38100" dir="2700000" algn="tl">
                    <a:srgbClr val="FFFFFF"/>
                  </a:outerShdw>
                </a:effectLst>
                <a:latin typeface="Calibri" panose="020F0502020204030204"/>
                <a:cs typeface="Times New Roman" pitchFamily="18" charset="0"/>
              </a:rPr>
              <a:t>VT</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28" name="Rectangle 24"/>
          <p:cNvSpPr>
            <a:spLocks noChangeArrowheads="1"/>
          </p:cNvSpPr>
          <p:nvPr/>
        </p:nvSpPr>
        <p:spPr bwMode="auto">
          <a:xfrm>
            <a:off x="6886575" y="2100263"/>
            <a:ext cx="514350" cy="17145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CT</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29" name="Rectangle 25"/>
          <p:cNvSpPr>
            <a:spLocks noChangeArrowheads="1"/>
          </p:cNvSpPr>
          <p:nvPr/>
        </p:nvSpPr>
        <p:spPr bwMode="auto">
          <a:xfrm>
            <a:off x="6715125" y="2386013"/>
            <a:ext cx="428625" cy="342900"/>
          </a:xfrm>
          <a:prstGeom prst="rect">
            <a:avLst/>
          </a:prstGeom>
          <a:solidFill>
            <a:srgbClr val="FF0066"/>
          </a:solidFill>
          <a:ln w="9525">
            <a:solidFill>
              <a:srgbClr val="000000"/>
            </a:solidFill>
            <a:miter lim="800000"/>
            <a:headEnd/>
            <a:tailEnd/>
          </a:ln>
        </p:spPr>
        <p:txBody>
          <a:bodyPr/>
          <a:lstStyle/>
          <a:p>
            <a:pP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NJ</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0" name="Rectangle 26"/>
          <p:cNvSpPr>
            <a:spLocks noChangeArrowheads="1"/>
          </p:cNvSpPr>
          <p:nvPr/>
        </p:nvSpPr>
        <p:spPr bwMode="auto">
          <a:xfrm>
            <a:off x="7400925" y="985838"/>
            <a:ext cx="514350" cy="6000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ME</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1" name="Rectangle 27"/>
          <p:cNvSpPr>
            <a:spLocks noChangeArrowheads="1"/>
          </p:cNvSpPr>
          <p:nvPr/>
        </p:nvSpPr>
        <p:spPr bwMode="auto">
          <a:xfrm>
            <a:off x="7143750" y="1671638"/>
            <a:ext cx="600075" cy="2571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MA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2" name="Rectangle 28"/>
          <p:cNvSpPr>
            <a:spLocks noChangeArrowheads="1"/>
          </p:cNvSpPr>
          <p:nvPr/>
        </p:nvSpPr>
        <p:spPr bwMode="auto">
          <a:xfrm>
            <a:off x="1143000" y="2871788"/>
            <a:ext cx="600075" cy="1628775"/>
          </a:xfrm>
          <a:prstGeom prst="rect">
            <a:avLst/>
          </a:prstGeom>
          <a:solidFill>
            <a:srgbClr val="00CC00"/>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CA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3" name="Rectangle 29"/>
          <p:cNvSpPr>
            <a:spLocks noChangeArrowheads="1"/>
          </p:cNvSpPr>
          <p:nvPr/>
        </p:nvSpPr>
        <p:spPr bwMode="auto">
          <a:xfrm>
            <a:off x="3886200" y="3814763"/>
            <a:ext cx="514350" cy="685800"/>
          </a:xfrm>
          <a:prstGeom prst="rect">
            <a:avLst/>
          </a:prstGeom>
          <a:solidFill>
            <a:srgbClr val="33CC33"/>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LA</a:t>
            </a:r>
            <a:endParaRPr lang="en-US" sz="900" dirty="0">
              <a:solidFill>
                <a:srgbClr val="FFFF00"/>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4" name="Rectangle 30"/>
          <p:cNvSpPr>
            <a:spLocks noChangeArrowheads="1"/>
          </p:cNvSpPr>
          <p:nvPr/>
        </p:nvSpPr>
        <p:spPr bwMode="auto">
          <a:xfrm>
            <a:off x="4486275" y="3300413"/>
            <a:ext cx="1457325" cy="2571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KY</a:t>
            </a:r>
            <a:endParaRPr lang="en-US" dirty="0">
              <a:solidFill>
                <a:srgbClr val="000000"/>
              </a:solidFill>
              <a:latin typeface="Calibri" panose="020F0502020204030204"/>
            </a:endParaRPr>
          </a:p>
        </p:txBody>
      </p:sp>
      <p:sp>
        <p:nvSpPr>
          <p:cNvPr id="1301535" name="Rectangle 31"/>
          <p:cNvSpPr>
            <a:spLocks noChangeArrowheads="1"/>
          </p:cNvSpPr>
          <p:nvPr/>
        </p:nvSpPr>
        <p:spPr bwMode="auto">
          <a:xfrm>
            <a:off x="5600700" y="3986213"/>
            <a:ext cx="600075" cy="68580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GA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6" name="Rectangle 32"/>
          <p:cNvSpPr>
            <a:spLocks noChangeArrowheads="1"/>
          </p:cNvSpPr>
          <p:nvPr/>
        </p:nvSpPr>
        <p:spPr bwMode="auto">
          <a:xfrm>
            <a:off x="2771775" y="4414838"/>
            <a:ext cx="1028700" cy="102870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CC"/>
                </a:solidFill>
                <a:effectLst>
                  <a:outerShdw blurRad="38100" dist="38100" dir="2700000" algn="tl">
                    <a:srgbClr val="000000"/>
                  </a:outerShdw>
                </a:effectLst>
                <a:latin typeface="Calibri" panose="020F0502020204030204"/>
                <a:cs typeface="Times New Roman" pitchFamily="18" charset="0"/>
              </a:rPr>
              <a:t>TX</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7" name="Rectangle 33"/>
          <p:cNvSpPr>
            <a:spLocks noChangeArrowheads="1"/>
          </p:cNvSpPr>
          <p:nvPr/>
        </p:nvSpPr>
        <p:spPr bwMode="auto">
          <a:xfrm>
            <a:off x="3286125" y="2957513"/>
            <a:ext cx="428625" cy="600075"/>
          </a:xfrm>
          <a:prstGeom prst="rect">
            <a:avLst/>
          </a:prstGeom>
          <a:solidFill>
            <a:srgbClr val="FF0066"/>
          </a:solidFill>
          <a:ln w="9525">
            <a:solidFill>
              <a:srgbClr val="000000"/>
            </a:solidFill>
            <a:miter lim="800000"/>
            <a:headEnd/>
            <a:tailEnd/>
          </a:ln>
        </p:spPr>
        <p:txBody>
          <a:bodyPr/>
          <a:lstStyle/>
          <a:p>
            <a:pPr defTabSz="685800" fontAlgn="base">
              <a:spcBef>
                <a:spcPct val="0"/>
              </a:spcBef>
              <a:spcAft>
                <a:spcPct val="0"/>
              </a:spcAft>
              <a:defRPr/>
            </a:pPr>
            <a:r>
              <a:rPr lang="en-US" sz="1050" b="1" dirty="0">
                <a:solidFill>
                  <a:srgbClr val="000000"/>
                </a:solidFill>
                <a:effectLst>
                  <a:outerShdw blurRad="38100" dist="38100" dir="2700000" algn="tl">
                    <a:srgbClr val="FFFFFF"/>
                  </a:outerShdw>
                </a:effectLst>
                <a:latin typeface="Calibri" panose="020F0502020204030204"/>
                <a:cs typeface="Times New Roman" pitchFamily="18" charset="0"/>
              </a:rPr>
              <a:t>KS</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38" name="Rectangle 34"/>
          <p:cNvSpPr>
            <a:spLocks noChangeArrowheads="1"/>
          </p:cNvSpPr>
          <p:nvPr/>
        </p:nvSpPr>
        <p:spPr bwMode="auto">
          <a:xfrm>
            <a:off x="3342836" y="3725466"/>
            <a:ext cx="428625" cy="514350"/>
          </a:xfrm>
          <a:prstGeom prst="rect">
            <a:avLst/>
          </a:prstGeom>
          <a:solidFill>
            <a:srgbClr val="00CC00"/>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OK</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marL="342900" lvl="1" defTabSz="685800" eaLnBrk="0" fontAlgn="base" hangingPunct="0">
              <a:spcBef>
                <a:spcPct val="0"/>
              </a:spcBef>
              <a:spcAft>
                <a:spcPct val="0"/>
              </a:spcAft>
              <a:defRPr/>
            </a:pP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p:txBody>
      </p:sp>
      <p:sp>
        <p:nvSpPr>
          <p:cNvPr id="1301539" name="Rectangle 35"/>
          <p:cNvSpPr>
            <a:spLocks noChangeArrowheads="1"/>
          </p:cNvSpPr>
          <p:nvPr/>
        </p:nvSpPr>
        <p:spPr bwMode="auto">
          <a:xfrm>
            <a:off x="6115050" y="3214688"/>
            <a:ext cx="942975" cy="342900"/>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CC"/>
                </a:solidFill>
                <a:effectLst>
                  <a:outerShdw blurRad="38100" dist="38100" dir="2700000" algn="tl">
                    <a:srgbClr val="000000"/>
                  </a:outerShdw>
                </a:effectLst>
                <a:latin typeface="Calibri" panose="020F0502020204030204"/>
                <a:cs typeface="Times New Roman" pitchFamily="18" charset="0"/>
              </a:rPr>
              <a:t>VA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0" name="Rectangle 36"/>
          <p:cNvSpPr>
            <a:spLocks noChangeArrowheads="1"/>
          </p:cNvSpPr>
          <p:nvPr/>
        </p:nvSpPr>
        <p:spPr bwMode="auto">
          <a:xfrm>
            <a:off x="5000625" y="3986213"/>
            <a:ext cx="428625" cy="685800"/>
          </a:xfrm>
          <a:prstGeom prst="rect">
            <a:avLst/>
          </a:prstGeom>
          <a:solidFill>
            <a:srgbClr val="FF0066"/>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AL</a:t>
            </a:r>
            <a:endParaRPr lang="en-US" sz="900" dirty="0">
              <a:solidFill>
                <a:srgbClr val="006600"/>
              </a:solidFill>
              <a:effectLst>
                <a:outerShdw blurRad="38100" dist="38100" dir="2700000" algn="tl">
                  <a:srgbClr val="C0C0C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1" name="Rectangle 37"/>
          <p:cNvSpPr>
            <a:spLocks noChangeArrowheads="1"/>
          </p:cNvSpPr>
          <p:nvPr/>
        </p:nvSpPr>
        <p:spPr bwMode="auto">
          <a:xfrm>
            <a:off x="5686425" y="3643313"/>
            <a:ext cx="1028700" cy="2571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NC</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2" name="Rectangle 38"/>
          <p:cNvSpPr>
            <a:spLocks noChangeArrowheads="1"/>
          </p:cNvSpPr>
          <p:nvPr/>
        </p:nvSpPr>
        <p:spPr bwMode="auto">
          <a:xfrm>
            <a:off x="1485900" y="4929188"/>
            <a:ext cx="942975" cy="600075"/>
          </a:xfrm>
          <a:prstGeom prst="rect">
            <a:avLst/>
          </a:prstGeom>
          <a:solidFill>
            <a:srgbClr val="FFFFFF"/>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C0C0C0"/>
                  </a:outerShdw>
                </a:effectLst>
                <a:latin typeface="Calibri" panose="020F0502020204030204"/>
                <a:cs typeface="Times New Roman" pitchFamily="18" charset="0"/>
              </a:rPr>
              <a:t>AK</a:t>
            </a:r>
            <a:endParaRPr lang="en-US" sz="900" dirty="0">
              <a:solidFill>
                <a:srgbClr val="006600"/>
              </a:solidFill>
              <a:effectLst>
                <a:outerShdw blurRad="38100" dist="38100" dir="2700000" algn="tl">
                  <a:srgbClr val="C0C0C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6600"/>
              </a:solidFill>
              <a:latin typeface="Calibri" panose="020F0502020204030204"/>
            </a:endParaRPr>
          </a:p>
        </p:txBody>
      </p:sp>
      <p:sp>
        <p:nvSpPr>
          <p:cNvPr id="1301543" name="Rectangle 39"/>
          <p:cNvSpPr>
            <a:spLocks noChangeArrowheads="1"/>
          </p:cNvSpPr>
          <p:nvPr/>
        </p:nvSpPr>
        <p:spPr bwMode="auto">
          <a:xfrm>
            <a:off x="5943600" y="4757738"/>
            <a:ext cx="514350" cy="94297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FL</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4" name="Rectangle 40"/>
          <p:cNvSpPr>
            <a:spLocks noChangeArrowheads="1"/>
          </p:cNvSpPr>
          <p:nvPr/>
        </p:nvSpPr>
        <p:spPr bwMode="auto">
          <a:xfrm>
            <a:off x="7400925" y="2569369"/>
            <a:ext cx="257175" cy="342900"/>
          </a:xfrm>
          <a:prstGeom prst="rect">
            <a:avLst/>
          </a:prstGeom>
          <a:solidFill>
            <a:schemeClr val="bg1"/>
          </a:solidFill>
          <a:ln w="9525">
            <a:solidFill>
              <a:srgbClr val="000000"/>
            </a:solidFill>
            <a:miter lim="800000"/>
            <a:headEnd/>
            <a:tailEnd/>
          </a:ln>
        </p:spPr>
        <p:txBody>
          <a:bodyPr/>
          <a:lstStyle/>
          <a:p>
            <a:pPr defTabSz="685800" fontAlgn="base">
              <a:spcBef>
                <a:spcPct val="0"/>
              </a:spcBef>
              <a:spcAft>
                <a:spcPct val="0"/>
              </a:spcAft>
              <a:defRPr/>
            </a:pPr>
            <a:r>
              <a:rPr lang="en-US" sz="750" b="1" dirty="0">
                <a:solidFill>
                  <a:srgbClr val="006600"/>
                </a:solidFill>
                <a:effectLst>
                  <a:outerShdw blurRad="38100" dist="38100" dir="2700000" algn="tl">
                    <a:srgbClr val="000000"/>
                  </a:outerShdw>
                </a:effectLst>
                <a:latin typeface="Calibri" panose="020F0502020204030204"/>
                <a:cs typeface="Times New Roman" pitchFamily="18" charset="0"/>
              </a:rPr>
              <a:t>DE</a:t>
            </a:r>
            <a:endParaRPr lang="en-US" sz="900" dirty="0">
              <a:solidFill>
                <a:srgbClr val="006600"/>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6600"/>
              </a:solidFill>
              <a:latin typeface="Calibri" panose="020F0502020204030204"/>
            </a:endParaRPr>
          </a:p>
        </p:txBody>
      </p:sp>
      <p:sp>
        <p:nvSpPr>
          <p:cNvPr id="1301545" name="Rectangle 41"/>
          <p:cNvSpPr>
            <a:spLocks noChangeArrowheads="1"/>
          </p:cNvSpPr>
          <p:nvPr/>
        </p:nvSpPr>
        <p:spPr bwMode="auto">
          <a:xfrm>
            <a:off x="6543675" y="2786063"/>
            <a:ext cx="342900" cy="342900"/>
          </a:xfrm>
          <a:prstGeom prst="rect">
            <a:avLst/>
          </a:prstGeom>
          <a:solidFill>
            <a:srgbClr val="000099"/>
          </a:solidFill>
          <a:ln w="9525">
            <a:solidFill>
              <a:srgbClr val="000000"/>
            </a:solidFill>
            <a:miter lim="800000"/>
            <a:headEnd/>
            <a:tailEnd/>
          </a:ln>
        </p:spPr>
        <p:txBody>
          <a:bodyPr/>
          <a:lstStyle/>
          <a:p>
            <a:pP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MD</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6" name="Rectangle 42"/>
          <p:cNvSpPr>
            <a:spLocks noChangeArrowheads="1"/>
          </p:cNvSpPr>
          <p:nvPr/>
        </p:nvSpPr>
        <p:spPr bwMode="auto">
          <a:xfrm>
            <a:off x="4486275" y="2357438"/>
            <a:ext cx="342900" cy="857250"/>
          </a:xfrm>
          <a:prstGeom prst="rect">
            <a:avLst/>
          </a:prstGeom>
          <a:solidFill>
            <a:srgbClr val="FF0066"/>
          </a:solidFill>
          <a:ln w="9525">
            <a:solidFill>
              <a:srgbClr val="000000"/>
            </a:solidFill>
            <a:miter lim="800000"/>
            <a:headEnd/>
            <a:tailEnd/>
          </a:ln>
        </p:spPr>
        <p:txBody>
          <a:bodyPr/>
          <a:lstStyle/>
          <a:p>
            <a:pP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IL</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7" name="Rectangle 43"/>
          <p:cNvSpPr>
            <a:spLocks noChangeArrowheads="1"/>
          </p:cNvSpPr>
          <p:nvPr/>
        </p:nvSpPr>
        <p:spPr bwMode="auto">
          <a:xfrm>
            <a:off x="1828800" y="1328738"/>
            <a:ext cx="1028700" cy="685800"/>
          </a:xfrm>
          <a:prstGeom prst="rect">
            <a:avLst/>
          </a:prstGeom>
          <a:solidFill>
            <a:srgbClr val="000099"/>
          </a:solidFill>
          <a:ln w="9525">
            <a:noFill/>
            <a:miter lim="800000"/>
            <a:headEnd/>
            <a:tailEnd/>
          </a:ln>
        </p:spPr>
        <p:txBody>
          <a:bodyPr/>
          <a:lstStyle/>
          <a:p>
            <a:pPr algn="ctr" defTabSz="685800" fontAlgn="base">
              <a:spcBef>
                <a:spcPct val="0"/>
              </a:spcBef>
              <a:spcAft>
                <a:spcPct val="0"/>
              </a:spcAft>
              <a:defRPr/>
            </a:pPr>
            <a:r>
              <a:rPr lang="en-US" sz="900" b="1" dirty="0">
                <a:solidFill>
                  <a:srgbClr val="FFFFFF"/>
                </a:solidFill>
                <a:effectLst>
                  <a:outerShdw blurRad="38100" dist="38100" dir="2700000" algn="tl">
                    <a:srgbClr val="000000"/>
                  </a:outerShdw>
                </a:effectLst>
                <a:latin typeface="Calibri" panose="020F0502020204030204"/>
                <a:cs typeface="Times New Roman" pitchFamily="18" charset="0"/>
              </a:rPr>
              <a:t>MT</a:t>
            </a:r>
            <a:endParaRPr lang="en-US" sz="900" dirty="0">
              <a:solidFill>
                <a:srgbClr val="FFFFFF"/>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FFFFFF"/>
              </a:solidFill>
              <a:latin typeface="Calibri" panose="020F0502020204030204"/>
            </a:endParaRPr>
          </a:p>
        </p:txBody>
      </p:sp>
      <p:sp>
        <p:nvSpPr>
          <p:cNvPr id="1301548" name="Rectangle 44"/>
          <p:cNvSpPr>
            <a:spLocks noChangeArrowheads="1"/>
          </p:cNvSpPr>
          <p:nvPr/>
        </p:nvSpPr>
        <p:spPr bwMode="auto">
          <a:xfrm>
            <a:off x="1828800" y="2100263"/>
            <a:ext cx="428625" cy="685800"/>
          </a:xfrm>
          <a:prstGeom prst="rect">
            <a:avLst/>
          </a:prstGeom>
          <a:solidFill>
            <a:srgbClr val="33CC33"/>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ID</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49" name="Rectangle 45"/>
          <p:cNvSpPr>
            <a:spLocks noChangeArrowheads="1"/>
          </p:cNvSpPr>
          <p:nvPr/>
        </p:nvSpPr>
        <p:spPr bwMode="auto">
          <a:xfrm>
            <a:off x="2943225" y="1757363"/>
            <a:ext cx="771525" cy="428625"/>
          </a:xfrm>
          <a:prstGeom prst="rect">
            <a:avLst/>
          </a:prstGeom>
          <a:solidFill>
            <a:schemeClr val="bg1"/>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SD</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50" name="Rectangle 46"/>
          <p:cNvSpPr>
            <a:spLocks noChangeArrowheads="1"/>
          </p:cNvSpPr>
          <p:nvPr/>
        </p:nvSpPr>
        <p:spPr bwMode="auto">
          <a:xfrm>
            <a:off x="3800475" y="2185988"/>
            <a:ext cx="514350" cy="428625"/>
          </a:xfrm>
          <a:prstGeom prst="rect">
            <a:avLst/>
          </a:prstGeom>
          <a:solidFill>
            <a:srgbClr val="000099"/>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IA</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51" name="Rectangle 47"/>
          <p:cNvSpPr>
            <a:spLocks noChangeArrowheads="1"/>
          </p:cNvSpPr>
          <p:nvPr/>
        </p:nvSpPr>
        <p:spPr bwMode="auto">
          <a:xfrm>
            <a:off x="2257425" y="2957513"/>
            <a:ext cx="342900" cy="600075"/>
          </a:xfrm>
          <a:prstGeom prst="rect">
            <a:avLst/>
          </a:prstGeom>
          <a:solidFill>
            <a:srgbClr val="000099"/>
          </a:solidFill>
          <a:ln w="9525">
            <a:solidFill>
              <a:srgbClr val="000000"/>
            </a:solidFill>
            <a:miter lim="800000"/>
            <a:headEnd/>
            <a:tailEnd/>
          </a:ln>
        </p:spPr>
        <p:txBody>
          <a:bodyPr/>
          <a:lstStyle/>
          <a:p>
            <a:pPr defTabSz="685800" fontAlgn="base">
              <a:spcBef>
                <a:spcPct val="0"/>
              </a:spcBef>
              <a:spcAft>
                <a:spcPct val="0"/>
              </a:spcAft>
              <a:defRPr/>
            </a:pPr>
            <a:r>
              <a:rPr lang="en-US" sz="900" b="1" dirty="0">
                <a:solidFill>
                  <a:srgbClr val="FFFFCC"/>
                </a:solidFill>
                <a:effectLst>
                  <a:outerShdw blurRad="38100" dist="38100" dir="2700000" algn="tl">
                    <a:srgbClr val="000000"/>
                  </a:outerShdw>
                </a:effectLst>
                <a:latin typeface="Calibri" panose="020F0502020204030204"/>
                <a:cs typeface="Times New Roman" pitchFamily="18" charset="0"/>
              </a:rPr>
              <a:t>UT</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52" name="Rectangle 48"/>
          <p:cNvSpPr>
            <a:spLocks noChangeArrowheads="1"/>
          </p:cNvSpPr>
          <p:nvPr/>
        </p:nvSpPr>
        <p:spPr bwMode="auto">
          <a:xfrm>
            <a:off x="2686050" y="3643313"/>
            <a:ext cx="514350" cy="600075"/>
          </a:xfrm>
          <a:prstGeom prst="rect">
            <a:avLst/>
          </a:prstGeom>
          <a:solidFill>
            <a:srgbClr val="33CC33"/>
          </a:solidFill>
          <a:ln w="9525">
            <a:solidFill>
              <a:srgbClr val="000000"/>
            </a:solidFill>
            <a:miter lim="800000"/>
            <a:headEnd/>
            <a:tailEnd/>
          </a:ln>
        </p:spPr>
        <p:txBody>
          <a:bodyPr/>
          <a:lstStyle/>
          <a:p>
            <a:pPr algn="ctr" defTabSz="685800" fontAlgn="base">
              <a:spcBef>
                <a:spcPct val="0"/>
              </a:spcBef>
              <a:spcAft>
                <a:spcPct val="0"/>
              </a:spcAft>
              <a:defRPr/>
            </a:pPr>
            <a:r>
              <a:rPr lang="en-US" sz="1050" b="1" dirty="0">
                <a:solidFill>
                  <a:srgbClr val="FFFF00"/>
                </a:solidFill>
                <a:effectLst>
                  <a:outerShdw blurRad="38100" dist="38100" dir="2700000" algn="tl">
                    <a:srgbClr val="000000"/>
                  </a:outerShdw>
                </a:effectLst>
                <a:latin typeface="Calibri" panose="020F0502020204030204"/>
                <a:cs typeface="Times New Roman" pitchFamily="18" charset="0"/>
              </a:rPr>
              <a:t>NM</a:t>
            </a:r>
            <a:endParaRPr lang="en-US" sz="900" dirty="0">
              <a:solidFill>
                <a:srgbClr val="FFFF00"/>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p:txBody>
      </p:sp>
      <p:sp>
        <p:nvSpPr>
          <p:cNvPr id="1301553" name="Rectangle 49"/>
          <p:cNvSpPr>
            <a:spLocks noChangeArrowheads="1"/>
          </p:cNvSpPr>
          <p:nvPr/>
        </p:nvSpPr>
        <p:spPr bwMode="auto">
          <a:xfrm>
            <a:off x="6972300" y="1243013"/>
            <a:ext cx="257175" cy="342900"/>
          </a:xfrm>
          <a:prstGeom prst="rect">
            <a:avLst/>
          </a:prstGeom>
          <a:solidFill>
            <a:schemeClr val="bg1"/>
          </a:solidFill>
          <a:ln w="9525">
            <a:solidFill>
              <a:srgbClr val="000000"/>
            </a:solidFill>
            <a:miter lim="800000"/>
            <a:headEnd/>
            <a:tailEnd/>
          </a:ln>
        </p:spPr>
        <p:txBody>
          <a:bodyPr/>
          <a:lstStyle/>
          <a:p>
            <a:pPr defTabSz="685800" fontAlgn="base">
              <a:spcBef>
                <a:spcPct val="0"/>
              </a:spcBef>
              <a:spcAft>
                <a:spcPct val="0"/>
              </a:spcAft>
              <a:defRPr/>
            </a:pPr>
            <a:r>
              <a:rPr lang="en-US" sz="900" b="1" dirty="0">
                <a:solidFill>
                  <a:srgbClr val="000000"/>
                </a:solidFill>
                <a:effectLst>
                  <a:outerShdw blurRad="38100" dist="38100" dir="2700000" algn="tl">
                    <a:srgbClr val="FFFFFF"/>
                  </a:outerShdw>
                </a:effectLst>
                <a:latin typeface="Calibri" panose="020F0502020204030204"/>
                <a:cs typeface="Times New Roman" pitchFamily="18" charset="0"/>
              </a:rPr>
              <a:t>NH</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54" name="Rectangle 50"/>
          <p:cNvSpPr>
            <a:spLocks noChangeArrowheads="1"/>
          </p:cNvSpPr>
          <p:nvPr/>
        </p:nvSpPr>
        <p:spPr bwMode="auto">
          <a:xfrm>
            <a:off x="7486650" y="2100263"/>
            <a:ext cx="257175" cy="257175"/>
          </a:xfrm>
          <a:prstGeom prst="rect">
            <a:avLst/>
          </a:prstGeom>
          <a:solidFill>
            <a:srgbClr val="33CC33"/>
          </a:solidFill>
          <a:ln w="9525">
            <a:solidFill>
              <a:srgbClr val="000000"/>
            </a:solidFill>
            <a:miter lim="800000"/>
            <a:headEnd/>
            <a:tailEnd/>
          </a:ln>
        </p:spPr>
        <p:txBody>
          <a:bodyPr/>
          <a:lstStyle/>
          <a:p>
            <a:pPr algn="ctr" defTabSz="685800" fontAlgn="base">
              <a:spcBef>
                <a:spcPct val="0"/>
              </a:spcBef>
              <a:spcAft>
                <a:spcPct val="0"/>
              </a:spcAft>
              <a:defRPr/>
            </a:pPr>
            <a:r>
              <a:rPr lang="en-US" sz="675" b="1" dirty="0">
                <a:solidFill>
                  <a:srgbClr val="FFFF00"/>
                </a:solidFill>
                <a:effectLst>
                  <a:outerShdw blurRad="38100" dist="38100" dir="2700000" algn="tl">
                    <a:srgbClr val="000000"/>
                  </a:outerShdw>
                </a:effectLst>
                <a:latin typeface="Calibri" panose="020F0502020204030204"/>
                <a:cs typeface="Times New Roman" pitchFamily="18" charset="0"/>
              </a:rPr>
              <a:t>RI</a:t>
            </a: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301555" name="Rectangle 51"/>
          <p:cNvSpPr>
            <a:spLocks noChangeArrowheads="1"/>
          </p:cNvSpPr>
          <p:nvPr/>
        </p:nvSpPr>
        <p:spPr bwMode="auto">
          <a:xfrm>
            <a:off x="1828800" y="3643313"/>
            <a:ext cx="771525" cy="685800"/>
          </a:xfrm>
          <a:prstGeom prst="rect">
            <a:avLst/>
          </a:prstGeom>
          <a:solidFill>
            <a:srgbClr val="00CC00"/>
          </a:solidFill>
          <a:ln w="9525">
            <a:solidFill>
              <a:srgbClr val="000000"/>
            </a:solidFill>
            <a:miter lim="800000"/>
            <a:headEnd/>
            <a:tailEnd/>
          </a:ln>
        </p:spPr>
        <p:txBody>
          <a:bodyPr/>
          <a:lstStyle/>
          <a:p>
            <a:pPr algn="ctr" defTabSz="685800" fontAlgn="base">
              <a:spcBef>
                <a:spcPct val="0"/>
              </a:spcBef>
              <a:spcAft>
                <a:spcPct val="0"/>
              </a:spcAft>
              <a:defRPr/>
            </a:pPr>
            <a:r>
              <a:rPr lang="en-US" sz="900" b="1" dirty="0">
                <a:solidFill>
                  <a:srgbClr val="006600"/>
                </a:solidFill>
                <a:effectLst>
                  <a:outerShdw blurRad="38100" dist="38100" dir="2700000" algn="tl">
                    <a:srgbClr val="000000"/>
                  </a:outerShdw>
                </a:effectLst>
                <a:latin typeface="Calibri" panose="020F0502020204030204"/>
                <a:cs typeface="Times New Roman" pitchFamily="18" charset="0"/>
              </a:rPr>
              <a:t>AZ</a:t>
            </a:r>
            <a:endParaRPr lang="en-US" sz="900" dirty="0">
              <a:solidFill>
                <a:srgbClr val="006600"/>
              </a:solidFill>
              <a:effectLst>
                <a:outerShdw blurRad="38100" dist="38100" dir="2700000" algn="tl">
                  <a:srgbClr val="000000"/>
                </a:outerShdw>
              </a:effectLst>
              <a:latin typeface="Calibri" panose="020F0502020204030204"/>
              <a:cs typeface="Times New Roman" pitchFamily="18" charset="0"/>
            </a:endParaRPr>
          </a:p>
          <a:p>
            <a:pPr algn="ctr" defTabSz="685800" eaLnBrk="0" fontAlgn="base" hangingPunct="0">
              <a:spcBef>
                <a:spcPct val="0"/>
              </a:spcBef>
              <a:spcAft>
                <a:spcPct val="0"/>
              </a:spcAft>
              <a:defRPr/>
            </a:pPr>
            <a:endParaRPr lang="en-US" sz="900" dirty="0">
              <a:solidFill>
                <a:srgbClr val="FFFFCC"/>
              </a:solidFill>
              <a:effectLst>
                <a:outerShdw blurRad="38100" dist="38100" dir="2700000" algn="tl">
                  <a:srgbClr val="000000"/>
                </a:outerShdw>
              </a:effectLst>
              <a:latin typeface="Calibri" panose="020F0502020204030204"/>
              <a:cs typeface="Times New Roman" pitchFamily="18" charset="0"/>
            </a:endParaRPr>
          </a:p>
          <a:p>
            <a:pPr algn="ctr" defTabSz="685800" eaLnBrk="0" fontAlgn="base" hangingPunct="0">
              <a:spcBef>
                <a:spcPct val="0"/>
              </a:spcBef>
              <a:spcAft>
                <a:spcPct val="0"/>
              </a:spcAft>
              <a:defRPr/>
            </a:pPr>
            <a:r>
              <a:rPr lang="en-US" sz="900" dirty="0">
                <a:solidFill>
                  <a:srgbClr val="006600"/>
                </a:solidFill>
                <a:effectLst>
                  <a:outerShdw blurRad="38100" dist="38100" dir="2700000" algn="tl">
                    <a:srgbClr val="000000"/>
                  </a:outerShdw>
                </a:effectLst>
                <a:latin typeface="Calibri" panose="020F0502020204030204"/>
                <a:cs typeface="Times New Roman" pitchFamily="18" charset="0"/>
              </a:rPr>
              <a:t>Homeopathy only</a:t>
            </a:r>
          </a:p>
        </p:txBody>
      </p:sp>
      <p:sp>
        <p:nvSpPr>
          <p:cNvPr id="1301556" name="Text Box 52"/>
          <p:cNvSpPr txBox="1">
            <a:spLocks noChangeArrowheads="1"/>
          </p:cNvSpPr>
          <p:nvPr/>
        </p:nvSpPr>
        <p:spPr bwMode="auto">
          <a:xfrm>
            <a:off x="7058025" y="2826544"/>
            <a:ext cx="257175" cy="342900"/>
          </a:xfrm>
          <a:prstGeom prst="rect">
            <a:avLst/>
          </a:prstGeom>
          <a:solidFill>
            <a:schemeClr val="bg1"/>
          </a:solidFill>
          <a:ln w="9525">
            <a:solidFill>
              <a:srgbClr val="000000"/>
            </a:solidFill>
            <a:miter lim="800000"/>
            <a:headEnd/>
            <a:tailEnd/>
          </a:ln>
        </p:spPr>
        <p:txBody>
          <a:bodyPr/>
          <a:lstStyle/>
          <a:p>
            <a:pPr defTabSz="685800" fontAlgn="base">
              <a:spcBef>
                <a:spcPct val="0"/>
              </a:spcBef>
              <a:spcAft>
                <a:spcPct val="0"/>
              </a:spcAft>
              <a:defRPr/>
            </a:pPr>
            <a:r>
              <a:rPr lang="en-US" sz="750" b="1" dirty="0">
                <a:solidFill>
                  <a:srgbClr val="000000"/>
                </a:solidFill>
                <a:effectLst>
                  <a:outerShdw blurRad="38100" dist="38100" dir="2700000" algn="tl">
                    <a:srgbClr val="FFFFFF"/>
                  </a:outerShdw>
                </a:effectLst>
                <a:latin typeface="Calibri" panose="020F0502020204030204"/>
                <a:cs typeface="Times New Roman" pitchFamily="18" charset="0"/>
              </a:rPr>
              <a:t>DC</a:t>
            </a:r>
            <a:endParaRPr lang="en-US" sz="900" dirty="0">
              <a:solidFill>
                <a:srgbClr val="000000"/>
              </a:solidFill>
              <a:effectLst>
                <a:outerShdw blurRad="38100" dist="38100" dir="2700000" algn="tl">
                  <a:srgbClr val="FFFFFF"/>
                </a:outerShdw>
              </a:effectLst>
              <a:latin typeface="Calibri" panose="020F0502020204030204"/>
              <a:cs typeface="Times New Roman" pitchFamily="18" charset="0"/>
            </a:endParaRPr>
          </a:p>
          <a:p>
            <a:pPr defTabSz="685800" eaLnBrk="0" fontAlgn="base" hangingPunct="0">
              <a:spcBef>
                <a:spcPct val="0"/>
              </a:spcBef>
              <a:spcAft>
                <a:spcPct val="0"/>
              </a:spcAft>
              <a:defRPr/>
            </a:pPr>
            <a:endParaRPr lang="en-US" dirty="0">
              <a:solidFill>
                <a:srgbClr val="000000"/>
              </a:solidFill>
              <a:latin typeface="Calibri" panose="020F0502020204030204"/>
            </a:endParaRPr>
          </a:p>
        </p:txBody>
      </p:sp>
      <p:sp>
        <p:nvSpPr>
          <p:cNvPr id="112693" name="Rectangle 53"/>
          <p:cNvSpPr>
            <a:spLocks noChangeArrowheads="1"/>
          </p:cNvSpPr>
          <p:nvPr/>
        </p:nvSpPr>
        <p:spPr bwMode="auto">
          <a:xfrm>
            <a:off x="1143000" y="1771651"/>
            <a:ext cx="5543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sz="900" dirty="0">
                <a:solidFill>
                  <a:srgbClr val="000000"/>
                </a:solidFill>
                <a:latin typeface="Calibri" panose="020F0502020204030204"/>
                <a:cs typeface="Times New Roman" pitchFamily="18" charset="0"/>
              </a:rPr>
              <a:t> </a:t>
            </a:r>
          </a:p>
          <a:p>
            <a:pPr defTabSz="685800" eaLnBrk="0" fontAlgn="base" hangingPunct="0">
              <a:spcBef>
                <a:spcPct val="0"/>
              </a:spcBef>
              <a:spcAft>
                <a:spcPct val="0"/>
              </a:spcAft>
            </a:pPr>
            <a:r>
              <a:rPr lang="en-US" sz="900" dirty="0">
                <a:solidFill>
                  <a:srgbClr val="000000"/>
                </a:solidFill>
                <a:latin typeface="Calibri" panose="020F0502020204030204"/>
                <a:cs typeface="Times New Roman" pitchFamily="18" charset="0"/>
              </a:rPr>
              <a:t> </a:t>
            </a:r>
          </a:p>
          <a:p>
            <a:pPr defTabSz="685800" eaLnBrk="0" fontAlgn="base" hangingPunct="0">
              <a:spcBef>
                <a:spcPct val="0"/>
              </a:spcBef>
              <a:spcAft>
                <a:spcPct val="0"/>
              </a:spcAft>
            </a:pPr>
            <a:r>
              <a:rPr lang="en-US" sz="900" dirty="0">
                <a:solidFill>
                  <a:srgbClr val="000000"/>
                </a:solidFill>
                <a:latin typeface="Calibri" panose="020F0502020204030204"/>
                <a:cs typeface="Times New Roman" pitchFamily="18" charset="0"/>
              </a:rPr>
              <a:t> </a:t>
            </a:r>
          </a:p>
          <a:p>
            <a:pPr defTabSz="685800" eaLnBrk="0" fontAlgn="base" hangingPunct="0">
              <a:spcBef>
                <a:spcPct val="0"/>
              </a:spcBef>
              <a:spcAft>
                <a:spcPct val="0"/>
              </a:spcAft>
            </a:pPr>
            <a:endParaRPr lang="en-US" dirty="0">
              <a:solidFill>
                <a:srgbClr val="000000"/>
              </a:solidFill>
              <a:latin typeface="Calibri" panose="020F0502020204030204"/>
            </a:endParaRPr>
          </a:p>
        </p:txBody>
      </p:sp>
      <p:sp>
        <p:nvSpPr>
          <p:cNvPr id="112694" name="Footer Placeholder 1"/>
          <p:cNvSpPr>
            <a:spLocks noGrp="1"/>
          </p:cNvSpPr>
          <p:nvPr>
            <p:ph type="ftr" sz="quarter" idx="11"/>
          </p:nvPr>
        </p:nvSpPr>
        <p:spPr>
          <a:xfrm>
            <a:off x="6629400" y="5438996"/>
            <a:ext cx="900113" cy="2833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itchFamily="18" charset="0"/>
              </a:defRPr>
            </a:lvl1pPr>
            <a:lvl2pPr marL="557213" indent="-214313" eaLnBrk="0" hangingPunct="0">
              <a:defRPr sz="1800">
                <a:solidFill>
                  <a:schemeClr val="tx1"/>
                </a:solidFill>
                <a:latin typeface="Times New Roman" pitchFamily="18" charset="0"/>
              </a:defRPr>
            </a:lvl2pPr>
            <a:lvl3pPr marL="857250" indent="-171450" eaLnBrk="0" hangingPunct="0">
              <a:defRPr sz="1800">
                <a:solidFill>
                  <a:schemeClr val="tx1"/>
                </a:solidFill>
                <a:latin typeface="Times New Roman" pitchFamily="18" charset="0"/>
              </a:defRPr>
            </a:lvl3pPr>
            <a:lvl4pPr marL="1200150" indent="-171450" eaLnBrk="0" hangingPunct="0">
              <a:defRPr sz="1800">
                <a:solidFill>
                  <a:schemeClr val="tx1"/>
                </a:solidFill>
                <a:latin typeface="Times New Roman" pitchFamily="18" charset="0"/>
              </a:defRPr>
            </a:lvl4pPr>
            <a:lvl5pPr marL="1543050" indent="-171450" eaLnBrk="0" hangingPunct="0">
              <a:defRPr sz="1800">
                <a:solidFill>
                  <a:schemeClr val="tx1"/>
                </a:solidFill>
                <a:latin typeface="Times New Roman" pitchFamily="18" charset="0"/>
              </a:defRPr>
            </a:lvl5pPr>
            <a:lvl6pPr marL="1885950" indent="-171450" eaLnBrk="0" fontAlgn="base" hangingPunct="0">
              <a:spcBef>
                <a:spcPct val="0"/>
              </a:spcBef>
              <a:spcAft>
                <a:spcPct val="0"/>
              </a:spcAft>
              <a:defRPr sz="1800">
                <a:solidFill>
                  <a:schemeClr val="tx1"/>
                </a:solidFill>
                <a:latin typeface="Times New Roman" pitchFamily="18" charset="0"/>
              </a:defRPr>
            </a:lvl6pPr>
            <a:lvl7pPr marL="2228850" indent="-171450" eaLnBrk="0" fontAlgn="base" hangingPunct="0">
              <a:spcBef>
                <a:spcPct val="0"/>
              </a:spcBef>
              <a:spcAft>
                <a:spcPct val="0"/>
              </a:spcAft>
              <a:defRPr sz="1800">
                <a:solidFill>
                  <a:schemeClr val="tx1"/>
                </a:solidFill>
                <a:latin typeface="Times New Roman" pitchFamily="18" charset="0"/>
              </a:defRPr>
            </a:lvl7pPr>
            <a:lvl8pPr marL="2571750" indent="-171450" eaLnBrk="0" fontAlgn="base" hangingPunct="0">
              <a:spcBef>
                <a:spcPct val="0"/>
              </a:spcBef>
              <a:spcAft>
                <a:spcPct val="0"/>
              </a:spcAft>
              <a:defRPr sz="1800">
                <a:solidFill>
                  <a:schemeClr val="tx1"/>
                </a:solidFill>
                <a:latin typeface="Times New Roman" pitchFamily="18" charset="0"/>
              </a:defRPr>
            </a:lvl8pPr>
            <a:lvl9pPr marL="2914650" indent="-171450" eaLnBrk="0" fontAlgn="base" hangingPunct="0">
              <a:spcBef>
                <a:spcPct val="0"/>
              </a:spcBef>
              <a:spcAft>
                <a:spcPct val="0"/>
              </a:spcAft>
              <a:defRPr sz="1800">
                <a:solidFill>
                  <a:schemeClr val="tx1"/>
                </a:solidFill>
                <a:latin typeface="Times New Roman" pitchFamily="18" charset="0"/>
              </a:defRPr>
            </a:lvl9pPr>
          </a:lstStyle>
          <a:p>
            <a:pPr defTabSz="685800" eaLnBrk="1" hangingPunct="1"/>
            <a:r>
              <a:rPr lang="en-US" sz="750" dirty="0">
                <a:solidFill>
                  <a:srgbClr val="000000"/>
                </a:solidFill>
              </a:rPr>
              <a:t>Diane Miller JD Copyright 2016</a:t>
            </a:r>
          </a:p>
        </p:txBody>
      </p:sp>
    </p:spTree>
    <p:extLst>
      <p:ext uri="{BB962C8B-B14F-4D97-AF65-F5344CB8AC3E}">
        <p14:creationId xmlns:p14="http://schemas.microsoft.com/office/powerpoint/2010/main" val="103383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858000" y="6096000"/>
            <a:ext cx="1885517" cy="365125"/>
          </a:xfrm>
        </p:spPr>
        <p:txBody>
          <a:bodyPr/>
          <a:lstStyle/>
          <a:p>
            <a:pPr>
              <a:defRPr/>
            </a:pPr>
            <a:r>
              <a:rPr lang="en-US" dirty="0">
                <a:solidFill>
                  <a:srgbClr val="000000"/>
                </a:solidFill>
              </a:rPr>
              <a:t>Diane Miller JD Copyright 2016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4240"/>
            <a:ext cx="9144000" cy="5049519"/>
          </a:xfrm>
          <a:prstGeom prst="rect">
            <a:avLst/>
          </a:prstGeom>
        </p:spPr>
      </p:pic>
    </p:spTree>
    <p:extLst>
      <p:ext uri="{BB962C8B-B14F-4D97-AF65-F5344CB8AC3E}">
        <p14:creationId xmlns:p14="http://schemas.microsoft.com/office/powerpoint/2010/main" val="21643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065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457200"/>
            <a:ext cx="7772400" cy="1066800"/>
          </a:xfrm>
        </p:spPr>
        <p:txBody>
          <a:bodyPr>
            <a:noAutofit/>
          </a:bodyPr>
          <a:lstStyle/>
          <a:p>
            <a:pPr eaLnBrk="1" hangingPunct="1">
              <a:defRPr/>
            </a:pPr>
            <a:r>
              <a:rPr lang="en-US" b="1" dirty="0">
                <a:solidFill>
                  <a:srgbClr val="FF0000"/>
                </a:solidFill>
              </a:rPr>
              <a:t>State Groups </a:t>
            </a:r>
            <a:br>
              <a:rPr lang="en-US" b="1" dirty="0">
                <a:solidFill>
                  <a:srgbClr val="FF0000"/>
                </a:solidFill>
              </a:rPr>
            </a:br>
            <a:r>
              <a:rPr lang="en-US" b="1" dirty="0">
                <a:solidFill>
                  <a:srgbClr val="FF0000"/>
                </a:solidFill>
              </a:rPr>
              <a:t>Working on Many Issues</a:t>
            </a:r>
          </a:p>
        </p:txBody>
      </p:sp>
      <p:sp>
        <p:nvSpPr>
          <p:cNvPr id="2" name="Content Placeholder 1"/>
          <p:cNvSpPr>
            <a:spLocks noGrp="1"/>
          </p:cNvSpPr>
          <p:nvPr>
            <p:ph idx="1"/>
          </p:nvPr>
        </p:nvSpPr>
        <p:spPr>
          <a:xfrm>
            <a:off x="990600" y="1828800"/>
            <a:ext cx="7704667" cy="4475816"/>
          </a:xfrm>
        </p:spPr>
        <p:txBody>
          <a:bodyPr>
            <a:noAutofit/>
          </a:bodyPr>
          <a:lstStyle/>
          <a:p>
            <a:r>
              <a:rPr lang="en-US" sz="3200" b="1" dirty="0">
                <a:solidFill>
                  <a:srgbClr val="006600"/>
                </a:solidFill>
              </a:rPr>
              <a:t>Practitioner Rights</a:t>
            </a:r>
          </a:p>
          <a:p>
            <a:r>
              <a:rPr lang="en-US" sz="3200" b="1" dirty="0">
                <a:solidFill>
                  <a:srgbClr val="006600"/>
                </a:solidFill>
              </a:rPr>
              <a:t>Vaccine Exemption Rights</a:t>
            </a:r>
          </a:p>
          <a:p>
            <a:r>
              <a:rPr lang="en-US" sz="3200" b="1" dirty="0">
                <a:solidFill>
                  <a:srgbClr val="006600"/>
                </a:solidFill>
              </a:rPr>
              <a:t>GMO Labeling</a:t>
            </a:r>
          </a:p>
          <a:p>
            <a:r>
              <a:rPr lang="en-US" sz="3200" b="1" dirty="0">
                <a:solidFill>
                  <a:srgbClr val="006600"/>
                </a:solidFill>
              </a:rPr>
              <a:t>Geo-engineering</a:t>
            </a:r>
          </a:p>
          <a:p>
            <a:r>
              <a:rPr lang="en-US" sz="3200" b="1" dirty="0">
                <a:solidFill>
                  <a:srgbClr val="006600"/>
                </a:solidFill>
              </a:rPr>
              <a:t>Electromagnetic Frequency</a:t>
            </a:r>
          </a:p>
          <a:p>
            <a:r>
              <a:rPr lang="en-US" sz="3200" b="1" dirty="0">
                <a:solidFill>
                  <a:srgbClr val="006600"/>
                </a:solidFill>
              </a:rPr>
              <a:t>Glyphosates Roundup Levels</a:t>
            </a:r>
          </a:p>
          <a:p>
            <a:r>
              <a:rPr lang="en-US" sz="3200" b="1" dirty="0">
                <a:solidFill>
                  <a:srgbClr val="006600"/>
                </a:solidFill>
              </a:rPr>
              <a:t>Regenerative Projects</a:t>
            </a:r>
          </a:p>
        </p:txBody>
      </p:sp>
      <p:sp>
        <p:nvSpPr>
          <p:cNvPr id="3" name="Footer Placeholder 2"/>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Tree>
    <p:extLst>
      <p:ext uri="{BB962C8B-B14F-4D97-AF65-F5344CB8AC3E}">
        <p14:creationId xmlns:p14="http://schemas.microsoft.com/office/powerpoint/2010/main" val="133149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856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38212"/>
            <a:ext cx="8839200" cy="4981575"/>
          </a:xfrm>
          <a:prstGeom prst="rect">
            <a:avLst/>
          </a:prstGeom>
        </p:spPr>
      </p:pic>
      <p:sp>
        <p:nvSpPr>
          <p:cNvPr id="7" name="Title 6"/>
          <p:cNvSpPr>
            <a:spLocks noGrp="1"/>
          </p:cNvSpPr>
          <p:nvPr>
            <p:ph type="title"/>
          </p:nvPr>
        </p:nvSpPr>
        <p:spPr>
          <a:xfrm>
            <a:off x="990600" y="228600"/>
            <a:ext cx="7704667" cy="907366"/>
          </a:xfrm>
        </p:spPr>
        <p:txBody>
          <a:bodyPr/>
          <a:lstStyle/>
          <a:p>
            <a:r>
              <a:rPr lang="en-US" b="1" dirty="0">
                <a:solidFill>
                  <a:srgbClr val="FF0000"/>
                </a:solidFill>
                <a:effectLst>
                  <a:outerShdw blurRad="38100" dist="38100" dir="2700000" algn="tl">
                    <a:srgbClr val="000000">
                      <a:alpha val="43137"/>
                    </a:srgbClr>
                  </a:outerShdw>
                </a:effectLst>
              </a:rPr>
              <a:t>VACCINE MANDATES</a:t>
            </a:r>
          </a:p>
        </p:txBody>
      </p:sp>
      <p:sp>
        <p:nvSpPr>
          <p:cNvPr id="2" name="Footer Placeholder 1"/>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Tree>
    <p:extLst>
      <p:ext uri="{BB962C8B-B14F-4D97-AF65-F5344CB8AC3E}">
        <p14:creationId xmlns:p14="http://schemas.microsoft.com/office/powerpoint/2010/main" val="361884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type="title" idx="4294967295"/>
          </p:nvPr>
        </p:nvSpPr>
        <p:spPr>
          <a:xfrm>
            <a:off x="1600200" y="304800"/>
            <a:ext cx="7543800" cy="1295400"/>
          </a:xfrm>
          <a:solidFill>
            <a:srgbClr val="FF0000"/>
          </a:solidFill>
          <a:ln>
            <a:solidFill>
              <a:srgbClr val="000000"/>
            </a:solidFill>
          </a:ln>
        </p:spPr>
        <p:txBody>
          <a:bodyPr/>
          <a:lstStyle/>
          <a:p>
            <a:pPr eaLnBrk="1" hangingPunct="1">
              <a:defRPr/>
            </a:pPr>
            <a:r>
              <a:rPr lang="en-US" sz="3600" b="1" dirty="0">
                <a:solidFill>
                  <a:srgbClr val="FFFF00"/>
                </a:solidFill>
                <a:effectLst>
                  <a:outerShdw blurRad="38100" dist="38100" dir="2700000" algn="tl">
                    <a:srgbClr val="000000"/>
                  </a:outerShdw>
                </a:effectLst>
              </a:rPr>
              <a:t>Parents Coerced into Getting Vaccines for their Children</a:t>
            </a:r>
          </a:p>
        </p:txBody>
      </p:sp>
      <p:sp>
        <p:nvSpPr>
          <p:cNvPr id="1383427" name="Rectangle 3"/>
          <p:cNvSpPr>
            <a:spLocks noGrp="1" noChangeArrowheads="1"/>
          </p:cNvSpPr>
          <p:nvPr>
            <p:ph type="body" idx="4294967295"/>
          </p:nvPr>
        </p:nvSpPr>
        <p:spPr>
          <a:xfrm>
            <a:off x="914400" y="1752600"/>
            <a:ext cx="8229600" cy="4876800"/>
          </a:xfrm>
        </p:spPr>
        <p:txBody>
          <a:bodyPr>
            <a:normAutofit fontScale="92500" lnSpcReduction="20000"/>
          </a:bodyPr>
          <a:lstStyle/>
          <a:p>
            <a:pPr eaLnBrk="1" hangingPunct="1">
              <a:lnSpc>
                <a:spcPct val="90000"/>
              </a:lnSpc>
              <a:buFontTx/>
              <a:buNone/>
              <a:defRPr/>
            </a:pPr>
            <a:r>
              <a:rPr lang="en-US" sz="1500" b="1" dirty="0">
                <a:solidFill>
                  <a:srgbClr val="006600"/>
                </a:solidFill>
                <a:cs typeface="Times New Roman" pitchFamily="18" charset="0"/>
              </a:rPr>
              <a:t>The following are the diseases for which immunizations shall be</a:t>
            </a:r>
          </a:p>
          <a:p>
            <a:pPr eaLnBrk="1" hangingPunct="1">
              <a:lnSpc>
                <a:spcPct val="90000"/>
              </a:lnSpc>
              <a:buFontTx/>
              <a:buNone/>
              <a:defRPr/>
            </a:pPr>
            <a:r>
              <a:rPr lang="en-US" sz="1500" b="1" dirty="0">
                <a:solidFill>
                  <a:srgbClr val="006600"/>
                </a:solidFill>
                <a:cs typeface="Times New Roman" pitchFamily="18" charset="0"/>
              </a:rPr>
              <a:t>documented:</a:t>
            </a:r>
          </a:p>
          <a:p>
            <a:pPr eaLnBrk="1" hangingPunct="1">
              <a:lnSpc>
                <a:spcPct val="90000"/>
              </a:lnSpc>
              <a:buFontTx/>
              <a:buNone/>
              <a:defRPr/>
            </a:pPr>
            <a:r>
              <a:rPr lang="en-US" sz="1500" b="1" dirty="0">
                <a:solidFill>
                  <a:srgbClr val="006600"/>
                </a:solidFill>
                <a:cs typeface="Times New Roman" pitchFamily="18" charset="0"/>
              </a:rPr>
              <a:t>   (1) Diphtheria.</a:t>
            </a:r>
          </a:p>
          <a:p>
            <a:pPr eaLnBrk="1" hangingPunct="1">
              <a:lnSpc>
                <a:spcPct val="90000"/>
              </a:lnSpc>
              <a:buFontTx/>
              <a:buNone/>
              <a:defRPr/>
            </a:pPr>
            <a:r>
              <a:rPr lang="en-US" sz="1500" b="1" dirty="0">
                <a:solidFill>
                  <a:srgbClr val="006600"/>
                </a:solidFill>
                <a:cs typeface="Times New Roman" pitchFamily="18" charset="0"/>
              </a:rPr>
              <a:t>   (2) </a:t>
            </a:r>
            <a:r>
              <a:rPr lang="en-US" sz="1500" b="1" dirty="0" err="1">
                <a:solidFill>
                  <a:srgbClr val="006600"/>
                </a:solidFill>
                <a:cs typeface="Times New Roman" pitchFamily="18" charset="0"/>
              </a:rPr>
              <a:t>Haemophilus</a:t>
            </a:r>
            <a:r>
              <a:rPr lang="en-US" sz="1500" b="1" dirty="0">
                <a:solidFill>
                  <a:srgbClr val="006600"/>
                </a:solidFill>
                <a:cs typeface="Times New Roman" pitchFamily="18" charset="0"/>
              </a:rPr>
              <a:t> </a:t>
            </a:r>
            <a:r>
              <a:rPr lang="en-US" sz="1500" b="1" dirty="0" err="1">
                <a:solidFill>
                  <a:srgbClr val="006600"/>
                </a:solidFill>
                <a:cs typeface="Times New Roman" pitchFamily="18" charset="0"/>
              </a:rPr>
              <a:t>influenzae</a:t>
            </a:r>
            <a:r>
              <a:rPr lang="en-US" sz="1500" b="1" dirty="0">
                <a:solidFill>
                  <a:srgbClr val="006600"/>
                </a:solidFill>
                <a:cs typeface="Times New Roman" pitchFamily="18" charset="0"/>
              </a:rPr>
              <a:t> type b.</a:t>
            </a:r>
          </a:p>
          <a:p>
            <a:pPr eaLnBrk="1" hangingPunct="1">
              <a:lnSpc>
                <a:spcPct val="90000"/>
              </a:lnSpc>
              <a:buFontTx/>
              <a:buNone/>
              <a:defRPr/>
            </a:pPr>
            <a:r>
              <a:rPr lang="en-US" sz="1500" b="1" dirty="0">
                <a:solidFill>
                  <a:srgbClr val="006600"/>
                </a:solidFill>
                <a:cs typeface="Times New Roman" pitchFamily="18" charset="0"/>
              </a:rPr>
              <a:t>   (3) Measles.</a:t>
            </a:r>
          </a:p>
          <a:p>
            <a:pPr eaLnBrk="1" hangingPunct="1">
              <a:lnSpc>
                <a:spcPct val="90000"/>
              </a:lnSpc>
              <a:buFontTx/>
              <a:buNone/>
              <a:defRPr/>
            </a:pPr>
            <a:r>
              <a:rPr lang="en-US" sz="1500" b="1" dirty="0">
                <a:solidFill>
                  <a:srgbClr val="006600"/>
                </a:solidFill>
                <a:cs typeface="Times New Roman" pitchFamily="18" charset="0"/>
              </a:rPr>
              <a:t>   (4) Mumps.</a:t>
            </a:r>
          </a:p>
          <a:p>
            <a:pPr eaLnBrk="1" hangingPunct="1">
              <a:lnSpc>
                <a:spcPct val="90000"/>
              </a:lnSpc>
              <a:buFontTx/>
              <a:buNone/>
              <a:defRPr/>
            </a:pPr>
            <a:r>
              <a:rPr lang="en-US" sz="1500" b="1" dirty="0">
                <a:solidFill>
                  <a:srgbClr val="006600"/>
                </a:solidFill>
                <a:cs typeface="Times New Roman" pitchFamily="18" charset="0"/>
              </a:rPr>
              <a:t>   (5) Pertussis (whooping cough).</a:t>
            </a:r>
          </a:p>
          <a:p>
            <a:pPr eaLnBrk="1" hangingPunct="1">
              <a:lnSpc>
                <a:spcPct val="90000"/>
              </a:lnSpc>
              <a:buFontTx/>
              <a:buNone/>
              <a:defRPr/>
            </a:pPr>
            <a:r>
              <a:rPr lang="en-US" sz="1500" b="1" dirty="0">
                <a:solidFill>
                  <a:srgbClr val="006600"/>
                </a:solidFill>
                <a:cs typeface="Times New Roman" pitchFamily="18" charset="0"/>
              </a:rPr>
              <a:t>   (6) Poliomyelitis.</a:t>
            </a:r>
          </a:p>
          <a:p>
            <a:pPr eaLnBrk="1" hangingPunct="1">
              <a:lnSpc>
                <a:spcPct val="90000"/>
              </a:lnSpc>
              <a:buFontTx/>
              <a:buNone/>
              <a:defRPr/>
            </a:pPr>
            <a:r>
              <a:rPr lang="en-US" sz="1500" b="1" dirty="0">
                <a:solidFill>
                  <a:srgbClr val="006600"/>
                </a:solidFill>
                <a:cs typeface="Times New Roman" pitchFamily="18" charset="0"/>
              </a:rPr>
              <a:t>   (7) Rubella.</a:t>
            </a:r>
          </a:p>
          <a:p>
            <a:pPr eaLnBrk="1" hangingPunct="1">
              <a:lnSpc>
                <a:spcPct val="90000"/>
              </a:lnSpc>
              <a:buFontTx/>
              <a:buNone/>
              <a:defRPr/>
            </a:pPr>
            <a:r>
              <a:rPr lang="en-US" sz="1500" b="1" dirty="0">
                <a:solidFill>
                  <a:srgbClr val="006600"/>
                </a:solidFill>
                <a:cs typeface="Times New Roman" pitchFamily="18" charset="0"/>
              </a:rPr>
              <a:t>   (8) Tetanus.</a:t>
            </a:r>
          </a:p>
          <a:p>
            <a:pPr eaLnBrk="1" hangingPunct="1">
              <a:lnSpc>
                <a:spcPct val="90000"/>
              </a:lnSpc>
              <a:buFontTx/>
              <a:buNone/>
              <a:defRPr/>
            </a:pPr>
            <a:r>
              <a:rPr lang="en-US" sz="1500" b="1" dirty="0">
                <a:solidFill>
                  <a:srgbClr val="006600"/>
                </a:solidFill>
                <a:cs typeface="Times New Roman" pitchFamily="18" charset="0"/>
              </a:rPr>
              <a:t>   (9) Hepatitis B.</a:t>
            </a:r>
          </a:p>
          <a:p>
            <a:pPr eaLnBrk="1" hangingPunct="1">
              <a:lnSpc>
                <a:spcPct val="90000"/>
              </a:lnSpc>
              <a:buFontTx/>
              <a:buNone/>
              <a:defRPr/>
            </a:pPr>
            <a:r>
              <a:rPr lang="en-US" sz="1500" b="1" dirty="0">
                <a:solidFill>
                  <a:srgbClr val="006600"/>
                </a:solidFill>
                <a:cs typeface="Times New Roman" pitchFamily="18" charset="0"/>
              </a:rPr>
              <a:t>   (10) Varicella (chickenpox).</a:t>
            </a:r>
          </a:p>
          <a:p>
            <a:pPr eaLnBrk="1" hangingPunct="1">
              <a:lnSpc>
                <a:spcPct val="90000"/>
              </a:lnSpc>
              <a:buFontTx/>
              <a:buNone/>
              <a:defRPr/>
            </a:pPr>
            <a:r>
              <a:rPr lang="en-US" sz="1500" b="1" dirty="0">
                <a:solidFill>
                  <a:srgbClr val="006600"/>
                </a:solidFill>
                <a:cs typeface="Times New Roman" pitchFamily="18" charset="0"/>
              </a:rPr>
              <a:t>   (11) Any other disease deemed appropriate by the department,</a:t>
            </a:r>
          </a:p>
          <a:p>
            <a:pPr eaLnBrk="1" hangingPunct="1">
              <a:lnSpc>
                <a:spcPct val="90000"/>
              </a:lnSpc>
              <a:buFontTx/>
              <a:buNone/>
              <a:defRPr/>
            </a:pPr>
            <a:r>
              <a:rPr lang="en-US" sz="1500" b="1" dirty="0">
                <a:solidFill>
                  <a:srgbClr val="006600"/>
                </a:solidFill>
                <a:cs typeface="Times New Roman" pitchFamily="18" charset="0"/>
              </a:rPr>
              <a:t>taking into consideration the recommendations of the Advisory</a:t>
            </a:r>
          </a:p>
          <a:p>
            <a:pPr eaLnBrk="1" hangingPunct="1">
              <a:lnSpc>
                <a:spcPct val="90000"/>
              </a:lnSpc>
              <a:buFontTx/>
              <a:buNone/>
              <a:defRPr/>
            </a:pPr>
            <a:r>
              <a:rPr lang="en-US" sz="1500" b="1" dirty="0">
                <a:solidFill>
                  <a:srgbClr val="006600"/>
                </a:solidFill>
                <a:cs typeface="Times New Roman" pitchFamily="18" charset="0"/>
              </a:rPr>
              <a:t>Committee on Immunization Practices of the United States Department</a:t>
            </a:r>
          </a:p>
          <a:p>
            <a:pPr eaLnBrk="1" hangingPunct="1">
              <a:lnSpc>
                <a:spcPct val="90000"/>
              </a:lnSpc>
              <a:buFontTx/>
              <a:buNone/>
              <a:defRPr/>
            </a:pPr>
            <a:r>
              <a:rPr lang="en-US" sz="1500" b="1" dirty="0">
                <a:solidFill>
                  <a:srgbClr val="006600"/>
                </a:solidFill>
                <a:cs typeface="Times New Roman" pitchFamily="18" charset="0"/>
              </a:rPr>
              <a:t>of Health and Human Services, the American Academy of Pediatrics, and</a:t>
            </a:r>
          </a:p>
          <a:p>
            <a:pPr eaLnBrk="1" hangingPunct="1">
              <a:lnSpc>
                <a:spcPct val="90000"/>
              </a:lnSpc>
              <a:buFontTx/>
              <a:buNone/>
              <a:defRPr/>
            </a:pPr>
            <a:r>
              <a:rPr lang="en-US" sz="1500" b="1" dirty="0">
                <a:solidFill>
                  <a:srgbClr val="006600"/>
                </a:solidFill>
                <a:cs typeface="Times New Roman" pitchFamily="18" charset="0"/>
              </a:rPr>
              <a:t>the American Academy of Family Physicians.</a:t>
            </a:r>
          </a:p>
          <a:p>
            <a:pPr eaLnBrk="1" hangingPunct="1">
              <a:lnSpc>
                <a:spcPct val="90000"/>
              </a:lnSpc>
              <a:buFontTx/>
              <a:buNone/>
              <a:defRPr/>
            </a:pPr>
            <a:endParaRPr lang="en-US" sz="1400" b="1" dirty="0">
              <a:solidFill>
                <a:srgbClr val="FFFF00"/>
              </a:solidFill>
              <a:effectLst>
                <a:outerShdw blurRad="38100" dist="38100" dir="2700000" algn="tl">
                  <a:srgbClr val="000000"/>
                </a:outerShdw>
              </a:effectLst>
              <a:cs typeface="Times New Roman" pitchFamily="18" charset="0"/>
            </a:endParaRPr>
          </a:p>
        </p:txBody>
      </p:sp>
    </p:spTree>
    <p:extLst>
      <p:ext uri="{BB962C8B-B14F-4D97-AF65-F5344CB8AC3E}">
        <p14:creationId xmlns:p14="http://schemas.microsoft.com/office/powerpoint/2010/main" val="3591876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87042"/>
          </a:xfrm>
        </p:spPr>
        <p:txBody>
          <a:bodyPr>
            <a:normAutofit/>
          </a:bodyPr>
          <a:lstStyle/>
          <a:p>
            <a:r>
              <a:rPr lang="en-US" sz="4000" b="1" dirty="0">
                <a:solidFill>
                  <a:srgbClr val="FF0000"/>
                </a:solidFill>
                <a:effectLst>
                  <a:outerShdw blurRad="38100" dist="38100" dir="2700000" algn="tl">
                    <a:srgbClr val="000000">
                      <a:alpha val="43137"/>
                    </a:srgbClr>
                  </a:outerShdw>
                </a:effectLst>
              </a:rPr>
              <a:t>GMO Labeling</a:t>
            </a:r>
          </a:p>
        </p:txBody>
      </p:sp>
      <p:sp>
        <p:nvSpPr>
          <p:cNvPr id="3" name="Content Placeholder 2"/>
          <p:cNvSpPr>
            <a:spLocks noGrp="1"/>
          </p:cNvSpPr>
          <p:nvPr>
            <p:ph idx="1"/>
          </p:nvPr>
        </p:nvSpPr>
        <p:spPr>
          <a:xfrm>
            <a:off x="1018475" y="1644243"/>
            <a:ext cx="5382325" cy="3898373"/>
          </a:xfrm>
        </p:spPr>
        <p:txBody>
          <a:bodyPr>
            <a:normAutofit/>
          </a:bodyPr>
          <a:lstStyle/>
          <a:p>
            <a:pPr marL="0" indent="0">
              <a:buNone/>
            </a:pPr>
            <a:r>
              <a:rPr lang="en-US" sz="3600" b="1" dirty="0">
                <a:solidFill>
                  <a:srgbClr val="FF0000"/>
                </a:solidFill>
              </a:rPr>
              <a:t>The Dark Act:  </a:t>
            </a:r>
            <a:r>
              <a:rPr lang="en-US" sz="3600" b="1" dirty="0">
                <a:solidFill>
                  <a:srgbClr val="006600"/>
                </a:solidFill>
              </a:rPr>
              <a:t>Took away Vermont and all other states rights to label GMOs</a:t>
            </a:r>
          </a:p>
        </p:txBody>
      </p:sp>
      <p:sp>
        <p:nvSpPr>
          <p:cNvPr id="4" name="Footer Placeholder 3"/>
          <p:cNvSpPr>
            <a:spLocks noGrp="1"/>
          </p:cNvSpPr>
          <p:nvPr>
            <p:ph type="ftr" sz="quarter" idx="11"/>
          </p:nvPr>
        </p:nvSpPr>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275102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14400" y="2057400"/>
            <a:ext cx="7772400" cy="1524000"/>
          </a:xfrm>
        </p:spPr>
        <p:txBody>
          <a:bodyPr/>
          <a:lstStyle/>
          <a:p>
            <a:pPr eaLnBrk="1" hangingPunct="1"/>
            <a:r>
              <a:rPr lang="en-US" sz="5400" b="1" dirty="0">
                <a:solidFill>
                  <a:srgbClr val="FF0000"/>
                </a:solidFill>
                <a:latin typeface="+mn-lt"/>
              </a:rPr>
              <a:t>Law - The Voice of</a:t>
            </a:r>
            <a:endParaRPr lang="en-US" b="1" dirty="0">
              <a:latin typeface="+mn-lt"/>
            </a:endParaRPr>
          </a:p>
        </p:txBody>
      </p:sp>
      <p:sp>
        <p:nvSpPr>
          <p:cNvPr id="71683" name="Rectangle 3"/>
          <p:cNvSpPr>
            <a:spLocks noGrp="1" noChangeArrowheads="1"/>
          </p:cNvSpPr>
          <p:nvPr>
            <p:ph idx="1"/>
          </p:nvPr>
        </p:nvSpPr>
        <p:spPr>
          <a:xfrm>
            <a:off x="685800" y="3810000"/>
            <a:ext cx="7772400" cy="1447800"/>
          </a:xfrm>
        </p:spPr>
        <p:txBody>
          <a:bodyPr/>
          <a:lstStyle/>
          <a:p>
            <a:pPr eaLnBrk="1" hangingPunct="1">
              <a:buFontTx/>
              <a:buNone/>
              <a:defRPr/>
            </a:pPr>
            <a:r>
              <a:rPr lang="en-US" sz="4800" dirty="0"/>
              <a:t>					</a:t>
            </a:r>
            <a:r>
              <a:rPr lang="en-US" sz="8800" b="1" i="1" dirty="0">
                <a:solidFill>
                  <a:srgbClr val="FF0000"/>
                </a:solidFill>
                <a:effectLst>
                  <a:outerShdw blurRad="38100" dist="38100" dir="2700000" algn="tl">
                    <a:srgbClr val="C0C0C0"/>
                  </a:outerShdw>
                </a:effectLst>
              </a:rPr>
              <a:t>Freedom…</a:t>
            </a:r>
            <a:endParaRPr lang="en-US" sz="8800" dirty="0">
              <a:solidFill>
                <a:srgbClr val="FF0000"/>
              </a:solidFill>
              <a:effectLst>
                <a:outerShdw blurRad="38100" dist="38100" dir="2700000" algn="tl">
                  <a:srgbClr val="C0C0C0"/>
                </a:outerShdw>
              </a:effectLst>
            </a:endParaRPr>
          </a:p>
        </p:txBody>
      </p:sp>
      <p:sp>
        <p:nvSpPr>
          <p:cNvPr id="2" name="Footer Placeholder 1"/>
          <p:cNvSpPr>
            <a:spLocks noGrp="1"/>
          </p:cNvSpPr>
          <p:nvPr>
            <p:ph type="ftr" sz="quarter" idx="11"/>
          </p:nvPr>
        </p:nvSpPr>
        <p:spPr>
          <a:xfrm>
            <a:off x="6477000" y="6019800"/>
            <a:ext cx="1957754"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7384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type="title" idx="4294967295"/>
          </p:nvPr>
        </p:nvSpPr>
        <p:spPr>
          <a:xfrm>
            <a:off x="990600" y="565052"/>
            <a:ext cx="7543800" cy="1295400"/>
          </a:xfrm>
          <a:solidFill>
            <a:srgbClr val="FF0000"/>
          </a:solidFill>
          <a:ln>
            <a:solidFill>
              <a:srgbClr val="000000"/>
            </a:solidFill>
          </a:ln>
        </p:spPr>
        <p:txBody>
          <a:bodyPr/>
          <a:lstStyle/>
          <a:p>
            <a:pPr eaLnBrk="1" hangingPunct="1">
              <a:defRPr/>
            </a:pPr>
            <a:r>
              <a:rPr lang="en-US" sz="3600" b="1" dirty="0">
                <a:solidFill>
                  <a:srgbClr val="FFFF00"/>
                </a:solidFill>
                <a:effectLst>
                  <a:outerShdw blurRad="38100" dist="38100" dir="2700000" algn="tl">
                    <a:srgbClr val="000000"/>
                  </a:outerShdw>
                </a:effectLst>
              </a:rPr>
              <a:t>Parents Forced to Agree to Chemotherapy for their Children</a:t>
            </a:r>
          </a:p>
        </p:txBody>
      </p:sp>
      <p:sp>
        <p:nvSpPr>
          <p:cNvPr id="1383427" name="Rectangle 3"/>
          <p:cNvSpPr>
            <a:spLocks noGrp="1" noChangeArrowheads="1"/>
          </p:cNvSpPr>
          <p:nvPr>
            <p:ph type="body" idx="4294967295"/>
          </p:nvPr>
        </p:nvSpPr>
        <p:spPr>
          <a:xfrm>
            <a:off x="533400" y="1860452"/>
            <a:ext cx="6934200" cy="4419600"/>
          </a:xfrm>
        </p:spPr>
        <p:txBody>
          <a:bodyPr>
            <a:normAutofit fontScale="92500"/>
          </a:bodyPr>
          <a:lstStyle/>
          <a:p>
            <a:pPr algn="ctr" eaLnBrk="1" hangingPunct="1">
              <a:lnSpc>
                <a:spcPct val="90000"/>
              </a:lnSpc>
              <a:buFontTx/>
              <a:buNone/>
              <a:defRPr/>
            </a:pPr>
            <a:endParaRPr lang="en-US" sz="2000" b="1" dirty="0">
              <a:solidFill>
                <a:srgbClr val="FFFF00"/>
              </a:solidFill>
              <a:effectLst>
                <a:outerShdw blurRad="38100" dist="38100" dir="2700000" algn="tl">
                  <a:srgbClr val="000000"/>
                </a:outerShdw>
              </a:effectLst>
              <a:cs typeface="Times New Roman" pitchFamily="18" charset="0"/>
            </a:endParaRPr>
          </a:p>
          <a:p>
            <a:pPr eaLnBrk="1" hangingPunct="1">
              <a:lnSpc>
                <a:spcPct val="90000"/>
              </a:lnSpc>
              <a:buFontTx/>
              <a:buNone/>
              <a:defRPr/>
            </a:pPr>
            <a:r>
              <a:rPr lang="en-US" sz="2400" b="1" dirty="0">
                <a:solidFill>
                  <a:srgbClr val="006600"/>
                </a:solidFill>
                <a:cs typeface="Times New Roman" pitchFamily="18" charset="0"/>
              </a:rPr>
              <a:t>“…(5) is medically neglected, which includes, but is not limited to, the withholding of medically indicated treatment from a disabled infant with a life-threatening condition. The term </a:t>
            </a:r>
            <a:r>
              <a:rPr lang="en-US" sz="2400" b="1" dirty="0">
                <a:solidFill>
                  <a:srgbClr val="FF0000"/>
                </a:solidFill>
                <a:cs typeface="Times New Roman" pitchFamily="18" charset="0"/>
              </a:rPr>
              <a:t>"withholding of medically indicated treatment</a:t>
            </a:r>
            <a:r>
              <a:rPr lang="en-US" sz="2400" b="1" dirty="0">
                <a:solidFill>
                  <a:srgbClr val="006600"/>
                </a:solidFill>
                <a:cs typeface="Times New Roman" pitchFamily="18" charset="0"/>
              </a:rPr>
              <a:t>" means the failure to respond to the infant's life-threatening conditions by providing treatment, including appropriate nutrition, hydration, and medication which, in the treating physician's or physicians' reasonable medical judgment, will be most likely to be effective in ameliorating or correcting all conditions, except……”</a:t>
            </a:r>
          </a:p>
          <a:p>
            <a:pPr algn="r" eaLnBrk="1" hangingPunct="1">
              <a:lnSpc>
                <a:spcPct val="90000"/>
              </a:lnSpc>
              <a:buFontTx/>
              <a:buNone/>
              <a:defRPr/>
            </a:pPr>
            <a:r>
              <a:rPr lang="en-US" sz="900" b="1" i="1" dirty="0">
                <a:solidFill>
                  <a:srgbClr val="006600"/>
                </a:solidFill>
                <a:cs typeface="Times New Roman" pitchFamily="18" charset="0"/>
              </a:rPr>
              <a:t>Minnesota Statute Sec. 260C.007  Subd. 6 (5) 2009</a:t>
            </a:r>
            <a:endParaRPr lang="en-US" sz="900" b="1" i="1" u="sng" dirty="0">
              <a:solidFill>
                <a:srgbClr val="006600"/>
              </a:solidFill>
              <a:cs typeface="Times New Roman" pitchFamily="18" charset="0"/>
            </a:endParaRPr>
          </a:p>
        </p:txBody>
      </p:sp>
    </p:spTree>
    <p:extLst>
      <p:ext uri="{BB962C8B-B14F-4D97-AF65-F5344CB8AC3E}">
        <p14:creationId xmlns:p14="http://schemas.microsoft.com/office/powerpoint/2010/main" val="3409707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158146" name="Oval 2"/>
          <p:cNvSpPr>
            <a:spLocks noChangeArrowheads="1"/>
          </p:cNvSpPr>
          <p:nvPr/>
        </p:nvSpPr>
        <p:spPr bwMode="auto">
          <a:xfrm>
            <a:off x="152400" y="3124200"/>
            <a:ext cx="4724400" cy="3276600"/>
          </a:xfrm>
          <a:prstGeom prst="ellipse">
            <a:avLst/>
          </a:prstGeom>
          <a:solidFill>
            <a:srgbClr val="99FF66"/>
          </a:soli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00"/>
                </a:solidFill>
                <a:effectLst>
                  <a:outerShdw blurRad="38100" dist="38100" dir="2700000" algn="tl">
                    <a:srgbClr val="000000"/>
                  </a:outerShdw>
                </a:effectLst>
                <a:uLnTx/>
                <a:uFillTx/>
              </a:rPr>
              <a:t>Federal Activism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0099"/>
                </a:solidFill>
                <a:effectLst>
                  <a:outerShdw blurRad="38100" dist="38100" dir="2700000" algn="tl">
                    <a:srgbClr val="000000"/>
                  </a:outerShdw>
                </a:effectLst>
                <a:uLnTx/>
                <a:uFillTx/>
              </a:rPr>
              <a:t>harnessing regulators</a:t>
            </a:r>
            <a:endPar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Federal commerce</a:t>
            </a:r>
          </a:p>
        </p:txBody>
      </p:sp>
    </p:spTree>
    <p:extLst>
      <p:ext uri="{BB962C8B-B14F-4D97-AF65-F5344CB8AC3E}">
        <p14:creationId xmlns:p14="http://schemas.microsoft.com/office/powerpoint/2010/main" val="1267627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1905000" y="228600"/>
            <a:ext cx="5867400" cy="1143000"/>
          </a:xfrm>
        </p:spPr>
        <p:txBody>
          <a:bodyPr/>
          <a:lstStyle/>
          <a:p>
            <a:pPr eaLnBrk="1" hangingPunct="1">
              <a:defRPr/>
            </a:pPr>
            <a:r>
              <a:rPr lang="en-US" sz="3600" b="1" dirty="0">
                <a:solidFill>
                  <a:srgbClr val="FF0000"/>
                </a:solidFill>
                <a:effectLst>
                  <a:outerShdw blurRad="38100" dist="38100" dir="2700000" algn="tl">
                    <a:srgbClr val="000000"/>
                  </a:outerShdw>
                </a:effectLst>
              </a:rPr>
              <a:t>Federal Issues</a:t>
            </a:r>
          </a:p>
        </p:txBody>
      </p:sp>
      <p:sp>
        <p:nvSpPr>
          <p:cNvPr id="129027" name="Rectangle 3"/>
          <p:cNvSpPr>
            <a:spLocks noGrp="1" noChangeArrowheads="1"/>
          </p:cNvSpPr>
          <p:nvPr>
            <p:ph type="body" idx="4294967295"/>
          </p:nvPr>
        </p:nvSpPr>
        <p:spPr>
          <a:xfrm>
            <a:off x="685800" y="1600200"/>
            <a:ext cx="7772400" cy="4724400"/>
          </a:xfrm>
          <a:noFill/>
        </p:spPr>
        <p:txBody>
          <a:bodyPr>
            <a:normAutofit/>
          </a:bodyPr>
          <a:lstStyle/>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GMO Labeling – </a:t>
            </a:r>
            <a:r>
              <a:rPr lang="en-US" altLang="en-US" sz="2400" b="1" dirty="0">
                <a:solidFill>
                  <a:srgbClr val="006600"/>
                </a:solidFill>
                <a:effectLst>
                  <a:outerShdw blurRad="38100" dist="38100" dir="2700000" algn="tl">
                    <a:srgbClr val="000000">
                      <a:alpha val="43137"/>
                    </a:srgbClr>
                  </a:outerShdw>
                </a:effectLst>
              </a:rPr>
              <a:t>Passage of Dark Act</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Vaccine Mandates </a:t>
            </a:r>
            <a:r>
              <a:rPr lang="en-US" altLang="en-US" sz="2400" b="1" dirty="0">
                <a:solidFill>
                  <a:srgbClr val="006600"/>
                </a:solidFill>
                <a:effectLst>
                  <a:outerShdw blurRad="38100" dist="38100" dir="2700000" algn="tl">
                    <a:srgbClr val="000000">
                      <a:alpha val="43137"/>
                    </a:srgbClr>
                  </a:outerShdw>
                </a:effectLst>
              </a:rPr>
              <a:t>– state by state</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Dietary Supplements </a:t>
            </a:r>
            <a:r>
              <a:rPr lang="en-US" altLang="en-US" sz="2400" b="1" dirty="0">
                <a:solidFill>
                  <a:srgbClr val="006600"/>
                </a:solidFill>
                <a:effectLst>
                  <a:outerShdw blurRad="38100" dist="38100" dir="2700000" algn="tl">
                    <a:srgbClr val="000000">
                      <a:alpha val="43137"/>
                    </a:srgbClr>
                  </a:outerShdw>
                </a:effectLst>
              </a:rPr>
              <a:t>– New Ingredient Guidelines</a:t>
            </a:r>
            <a:br>
              <a:rPr lang="en-US" altLang="en-US" sz="2400" b="1" dirty="0">
                <a:solidFill>
                  <a:srgbClr val="006600"/>
                </a:solidFill>
                <a:effectLst>
                  <a:outerShdw blurRad="38100" dist="38100" dir="2700000" algn="tl">
                    <a:srgbClr val="000000">
                      <a:alpha val="43137"/>
                    </a:srgbClr>
                  </a:outerShdw>
                </a:effectLst>
              </a:rPr>
            </a:br>
            <a:endParaRPr lang="en-US" altLang="en-US" sz="2400" b="1" dirty="0">
              <a:solidFill>
                <a:srgbClr val="006600"/>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Geoengineering </a:t>
            </a:r>
            <a:r>
              <a:rPr lang="en-US" altLang="en-US" sz="2400" b="1" dirty="0">
                <a:solidFill>
                  <a:srgbClr val="006600"/>
                </a:solidFill>
                <a:effectLst>
                  <a:outerShdw blurRad="38100" dist="38100" dir="2700000" algn="tl">
                    <a:srgbClr val="000000">
                      <a:alpha val="43137"/>
                    </a:srgbClr>
                  </a:outerShdw>
                </a:effectLst>
              </a:rPr>
              <a:t>– who regulates the air</a:t>
            </a:r>
          </a:p>
          <a:p>
            <a:pPr marL="533400" indent="-533400" eaLnBrk="1" hangingPunct="1">
              <a:lnSpc>
                <a:spcPct val="90000"/>
              </a:lnSpc>
              <a:buFontTx/>
              <a:buNone/>
            </a:pPr>
            <a:endParaRPr lang="en-US" altLang="en-US" sz="2400" b="1" dirty="0">
              <a:solidFill>
                <a:srgbClr val="000099"/>
              </a:solidFill>
              <a:effectLst>
                <a:outerShdw blurRad="38100" dist="38100" dir="2700000" algn="tl">
                  <a:srgbClr val="000000">
                    <a:alpha val="43137"/>
                  </a:srgbClr>
                </a:outerShdw>
              </a:effectLst>
            </a:endParaRPr>
          </a:p>
          <a:p>
            <a:pPr marL="533400" indent="-533400" eaLnBrk="1" hangingPunct="1">
              <a:lnSpc>
                <a:spcPct val="90000"/>
              </a:lnSpc>
              <a:buFontTx/>
              <a:buNone/>
            </a:pPr>
            <a:r>
              <a:rPr lang="en-US" altLang="en-US" sz="2400" b="1" dirty="0">
                <a:solidFill>
                  <a:srgbClr val="FF0000"/>
                </a:solidFill>
                <a:effectLst>
                  <a:outerShdw blurRad="38100" dist="38100" dir="2700000" algn="tl">
                    <a:srgbClr val="000000">
                      <a:alpha val="43137"/>
                    </a:srgbClr>
                  </a:outerShdw>
                </a:effectLst>
              </a:rPr>
              <a:t>Electromagnetic Frequencies </a:t>
            </a:r>
            <a:r>
              <a:rPr lang="en-US" altLang="en-US" sz="2400" b="1" dirty="0">
                <a:solidFill>
                  <a:srgbClr val="006600"/>
                </a:solidFill>
                <a:effectLst>
                  <a:outerShdw blurRad="38100" dist="38100" dir="2700000" algn="tl">
                    <a:srgbClr val="000000">
                      <a:alpha val="43137"/>
                    </a:srgbClr>
                  </a:outerShdw>
                </a:effectLst>
              </a:rPr>
              <a:t>- pervasive</a:t>
            </a:r>
          </a:p>
        </p:txBody>
      </p:sp>
    </p:spTree>
    <p:extLst>
      <p:ext uri="{BB962C8B-B14F-4D97-AF65-F5344CB8AC3E}">
        <p14:creationId xmlns:p14="http://schemas.microsoft.com/office/powerpoint/2010/main" val="1080199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1524000" y="228600"/>
            <a:ext cx="6248400" cy="1143000"/>
          </a:xfrm>
        </p:spPr>
        <p:txBody>
          <a:bodyPr>
            <a:normAutofit fontScale="90000"/>
          </a:bodyPr>
          <a:lstStyle/>
          <a:p>
            <a:pPr eaLnBrk="1" hangingPunct="1">
              <a:defRPr/>
            </a:pPr>
            <a:r>
              <a:rPr lang="en-US" sz="3600" b="1" dirty="0">
                <a:solidFill>
                  <a:srgbClr val="FF0000"/>
                </a:solidFill>
                <a:effectLst>
                  <a:outerShdw blurRad="38100" dist="38100" dir="2700000" algn="tl">
                    <a:srgbClr val="000000"/>
                  </a:outerShdw>
                </a:effectLst>
              </a:rPr>
              <a:t>FDA</a:t>
            </a:r>
            <a:br>
              <a:rPr lang="en-US" sz="3600" b="1" dirty="0">
                <a:solidFill>
                  <a:srgbClr val="FF0000"/>
                </a:solidFill>
                <a:effectLst>
                  <a:outerShdw blurRad="38100" dist="38100" dir="2700000" algn="tl">
                    <a:srgbClr val="000000"/>
                  </a:outerShdw>
                </a:effectLst>
              </a:rPr>
            </a:br>
            <a:r>
              <a:rPr lang="en-US" sz="3600" b="1" dirty="0">
                <a:solidFill>
                  <a:srgbClr val="FF0000"/>
                </a:solidFill>
                <a:effectLst>
                  <a:outerShdw blurRad="38100" dist="38100" dir="2700000" algn="tl">
                    <a:srgbClr val="000000"/>
                  </a:outerShdw>
                </a:effectLst>
              </a:rPr>
              <a:t>Definition of Drug</a:t>
            </a:r>
          </a:p>
        </p:txBody>
      </p:sp>
      <p:sp>
        <p:nvSpPr>
          <p:cNvPr id="131075" name="Rectangle 3"/>
          <p:cNvSpPr>
            <a:spLocks noGrp="1" noChangeArrowheads="1"/>
          </p:cNvSpPr>
          <p:nvPr>
            <p:ph type="body" idx="4294967295"/>
          </p:nvPr>
        </p:nvSpPr>
        <p:spPr>
          <a:xfrm>
            <a:off x="457200" y="1676400"/>
            <a:ext cx="7315200" cy="4724400"/>
          </a:xfrm>
          <a:noFill/>
        </p:spPr>
        <p:txBody>
          <a:bodyPr>
            <a:normAutofit fontScale="92500" lnSpcReduction="10000"/>
          </a:bodyPr>
          <a:lstStyle/>
          <a:p>
            <a:pPr marL="533400" indent="-533400" eaLnBrk="1" hangingPunct="1">
              <a:lnSpc>
                <a:spcPct val="90000"/>
              </a:lnSpc>
              <a:buFontTx/>
              <a:buNone/>
            </a:pPr>
            <a:r>
              <a:rPr lang="en-US" altLang="en-US" sz="2000" b="1" dirty="0">
                <a:solidFill>
                  <a:srgbClr val="006600"/>
                </a:solidFill>
              </a:rPr>
              <a:t>The term </a:t>
            </a:r>
            <a:r>
              <a:rPr lang="en-US" altLang="en-US" sz="2000" b="1" dirty="0">
                <a:solidFill>
                  <a:srgbClr val="FF0000"/>
                </a:solidFill>
              </a:rPr>
              <a:t>“drug” </a:t>
            </a:r>
            <a:r>
              <a:rPr lang="en-US" altLang="en-US" sz="2000" b="1" dirty="0">
                <a:solidFill>
                  <a:srgbClr val="006600"/>
                </a:solidFill>
              </a:rPr>
              <a:t>means</a:t>
            </a:r>
          </a:p>
          <a:p>
            <a:pPr marL="533400" indent="-533400" eaLnBrk="1" hangingPunct="1">
              <a:lnSpc>
                <a:spcPct val="90000"/>
              </a:lnSpc>
              <a:buFontTx/>
              <a:buAutoNum type="alphaUcParenBoth"/>
            </a:pPr>
            <a:r>
              <a:rPr lang="en-US" altLang="en-US" sz="2000" b="1" dirty="0">
                <a:solidFill>
                  <a:srgbClr val="006600"/>
                </a:solidFill>
              </a:rPr>
              <a:t>articles recognized in the official United States Pharmacopoeia, official Homeopathic Pharmacopoeia of the United States, or official national Formulary, or any supplement to any of them;  and</a:t>
            </a:r>
          </a:p>
          <a:p>
            <a:pPr marL="533400" indent="-533400" eaLnBrk="1" hangingPunct="1">
              <a:lnSpc>
                <a:spcPct val="90000"/>
              </a:lnSpc>
              <a:buFontTx/>
              <a:buNone/>
            </a:pPr>
            <a:r>
              <a:rPr lang="en-US" altLang="en-US" sz="2000" b="1" dirty="0">
                <a:solidFill>
                  <a:srgbClr val="FF0000"/>
                </a:solidFill>
              </a:rPr>
              <a:t>(B) articles intended for use in the diagnosis, cure, mitigation, treatment or prevention of disease in man or other animals; and </a:t>
            </a:r>
          </a:p>
          <a:p>
            <a:pPr marL="533400" indent="-533400" eaLnBrk="1" hangingPunct="1">
              <a:lnSpc>
                <a:spcPct val="90000"/>
              </a:lnSpc>
              <a:buFontTx/>
              <a:buNone/>
            </a:pPr>
            <a:r>
              <a:rPr lang="en-US" altLang="en-US" sz="2000" b="1" dirty="0">
                <a:solidFill>
                  <a:srgbClr val="FF0000"/>
                </a:solidFill>
              </a:rPr>
              <a:t>(C ) articles (</a:t>
            </a:r>
            <a:r>
              <a:rPr lang="en-US" altLang="en-US" sz="2000" b="1" dirty="0">
                <a:solidFill>
                  <a:srgbClr val="006600"/>
                </a:solidFill>
              </a:rPr>
              <a:t>other than food</a:t>
            </a:r>
            <a:r>
              <a:rPr lang="en-US" altLang="en-US" sz="2000" b="1" dirty="0">
                <a:solidFill>
                  <a:srgbClr val="FF0000"/>
                </a:solidFill>
              </a:rPr>
              <a:t>) intended to affect the structure or any function  of the body of man or other animals</a:t>
            </a:r>
            <a:r>
              <a:rPr lang="en-US" altLang="en-US" sz="2000" b="1" dirty="0">
                <a:solidFill>
                  <a:srgbClr val="006600"/>
                </a:solidFill>
              </a:rPr>
              <a:t>; and </a:t>
            </a:r>
          </a:p>
          <a:p>
            <a:pPr marL="533400" indent="-533400" eaLnBrk="1" hangingPunct="1">
              <a:lnSpc>
                <a:spcPct val="90000"/>
              </a:lnSpc>
              <a:buFontTx/>
              <a:buNone/>
            </a:pPr>
            <a:r>
              <a:rPr lang="en-US" altLang="en-US" sz="2000" b="1" dirty="0">
                <a:solidFill>
                  <a:srgbClr val="006600"/>
                </a:solidFill>
              </a:rPr>
              <a:t>(D) articles intended for use as a component of any article specified in Clauses (A), (B) or (C ) of this paragraph. A food or dietary supplement for which a claim ….”.  </a:t>
            </a:r>
          </a:p>
          <a:p>
            <a:pPr marL="533400" indent="-533400" eaLnBrk="1" hangingPunct="1">
              <a:lnSpc>
                <a:spcPct val="90000"/>
              </a:lnSpc>
              <a:buFontTx/>
              <a:buNone/>
            </a:pPr>
            <a:r>
              <a:rPr lang="en-US" altLang="en-US" sz="2000" b="1" dirty="0">
                <a:solidFill>
                  <a:srgbClr val="006600"/>
                </a:solidFill>
              </a:rPr>
              <a:t>							</a:t>
            </a:r>
          </a:p>
          <a:p>
            <a:pPr marL="533400" indent="-533400" algn="ctr" eaLnBrk="1" hangingPunct="1">
              <a:lnSpc>
                <a:spcPct val="90000"/>
              </a:lnSpc>
              <a:buFontTx/>
              <a:buNone/>
            </a:pPr>
            <a:r>
              <a:rPr lang="en-US" altLang="en-US" sz="2000" b="1" dirty="0">
                <a:solidFill>
                  <a:srgbClr val="006600"/>
                </a:solidFill>
              </a:rPr>
              <a:t>21 U.S.C. 321(g)1</a:t>
            </a:r>
          </a:p>
        </p:txBody>
      </p:sp>
    </p:spTree>
    <p:extLst>
      <p:ext uri="{BB962C8B-B14F-4D97-AF65-F5344CB8AC3E}">
        <p14:creationId xmlns:p14="http://schemas.microsoft.com/office/powerpoint/2010/main" val="4247894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62000" y="381000"/>
            <a:ext cx="7772400" cy="1371600"/>
          </a:xfrm>
          <a:solidFill>
            <a:srgbClr val="92D050"/>
          </a:solidFill>
        </p:spPr>
        <p:txBody>
          <a:bodyPr>
            <a:normAutofit fontScale="90000"/>
          </a:bodyPr>
          <a:lstStyle/>
          <a:p>
            <a:pPr eaLnBrk="1" hangingPunct="1">
              <a:defRPr/>
            </a:pPr>
            <a:r>
              <a:rPr lang="en-US" sz="4800" b="1" dirty="0">
                <a:solidFill>
                  <a:srgbClr val="FF0000"/>
                </a:solidFill>
                <a:effectLst>
                  <a:outerShdw blurRad="38100" dist="38100" dir="2700000" algn="tl">
                    <a:srgbClr val="000000"/>
                  </a:outerShdw>
                </a:effectLst>
              </a:rPr>
              <a:t>Dietary Supplement = Food</a:t>
            </a:r>
          </a:p>
        </p:txBody>
      </p:sp>
      <p:sp>
        <p:nvSpPr>
          <p:cNvPr id="1236995" name="Rectangle 3"/>
          <p:cNvSpPr>
            <a:spLocks noGrp="1" noChangeArrowheads="1"/>
          </p:cNvSpPr>
          <p:nvPr>
            <p:ph idx="1"/>
          </p:nvPr>
        </p:nvSpPr>
        <p:spPr>
          <a:xfrm>
            <a:off x="381000" y="1969938"/>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eaLnBrk="1" hangingPunct="1">
              <a:buFontTx/>
              <a:buNone/>
              <a:defRPr/>
            </a:pPr>
            <a:r>
              <a:rPr lang="en-US" sz="2800" b="1" i="1" dirty="0">
                <a:solidFill>
                  <a:srgbClr val="FF0000"/>
                </a:solidFill>
              </a:rPr>
              <a:t> </a:t>
            </a:r>
            <a:r>
              <a:rPr lang="en-US" sz="2800" b="1" i="1" dirty="0">
                <a:solidFill>
                  <a:srgbClr val="CC0000"/>
                </a:solidFill>
              </a:rPr>
              <a:t>“</a:t>
            </a:r>
            <a:r>
              <a:rPr lang="en-US" sz="2800" b="1" i="1" dirty="0">
                <a:solidFill>
                  <a:srgbClr val="FF0000"/>
                </a:solidFill>
              </a:rPr>
              <a:t>A vitamin; A mineral; An herb or other botanical; An amino acid; A dietary substance for use by man to supplement the diet by increasing the total dietary intake; or A concentrate, metabolite, constituent, extract, or combination of any ingredient mentioned above…”</a:t>
            </a:r>
          </a:p>
        </p:txBody>
      </p:sp>
      <p:sp>
        <p:nvSpPr>
          <p:cNvPr id="13312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chemeClr val="tx1"/>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4171939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13326" y="533400"/>
            <a:ext cx="7772400" cy="1371600"/>
          </a:xfrm>
          <a:solidFill>
            <a:srgbClr val="92D050"/>
          </a:solidFill>
        </p:spPr>
        <p:txBody>
          <a:bodyPr/>
          <a:lstStyle/>
          <a:p>
            <a:pPr eaLnBrk="1" hangingPunct="1">
              <a:defRPr/>
            </a:pPr>
            <a:r>
              <a:rPr lang="en-US" sz="4800" b="1" dirty="0">
                <a:solidFill>
                  <a:srgbClr val="FF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idx="1"/>
          </p:nvPr>
        </p:nvSpPr>
        <p:spPr>
          <a:xfrm>
            <a:off x="685800" y="2209800"/>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2800" b="1" i="1" dirty="0">
              <a:solidFill>
                <a:srgbClr val="003300"/>
              </a:solidFill>
              <a:effectLst>
                <a:outerShdw blurRad="38100" dist="38100" dir="2700000" algn="tl">
                  <a:srgbClr val="000000"/>
                </a:outerShdw>
              </a:effectLst>
            </a:endParaRPr>
          </a:p>
          <a:p>
            <a:pPr eaLnBrk="1" hangingPunct="1">
              <a:buFontTx/>
              <a:buNone/>
              <a:defRPr/>
            </a:pPr>
            <a:r>
              <a:rPr lang="en-US" sz="2800" b="1" dirty="0">
                <a:solidFill>
                  <a:srgbClr val="FF0000"/>
                </a:solidFill>
              </a:rPr>
              <a:t>* Regulated as Foods and not drugs</a:t>
            </a:r>
          </a:p>
          <a:p>
            <a:pPr eaLnBrk="1" hangingPunct="1">
              <a:buFontTx/>
              <a:buNone/>
              <a:defRPr/>
            </a:pPr>
            <a:r>
              <a:rPr lang="en-US" sz="2800" b="1" dirty="0">
                <a:solidFill>
                  <a:srgbClr val="FF0000"/>
                </a:solidFill>
              </a:rPr>
              <a:t>* Generally Regarded as Safe (GRAS)</a:t>
            </a:r>
          </a:p>
          <a:p>
            <a:pPr eaLnBrk="1" hangingPunct="1">
              <a:buFontTx/>
              <a:buNone/>
              <a:defRPr/>
            </a:pPr>
            <a:r>
              <a:rPr lang="en-US" sz="2800" b="1" dirty="0">
                <a:solidFill>
                  <a:srgbClr val="FF0000"/>
                </a:solidFill>
              </a:rPr>
              <a:t>       unless proven otherwise</a:t>
            </a:r>
          </a:p>
          <a:p>
            <a:pPr eaLnBrk="1" hangingPunct="1">
              <a:buFontTx/>
              <a:buNone/>
              <a:defRPr/>
            </a:pPr>
            <a:r>
              <a:rPr lang="en-US" sz="2800" b="1" i="1" dirty="0">
                <a:solidFill>
                  <a:srgbClr val="FF0000"/>
                </a:solidFill>
                <a:effectLst>
                  <a:outerShdw blurRad="38100" dist="38100" dir="2700000" algn="tl">
                    <a:srgbClr val="000000"/>
                  </a:outerShdw>
                </a:effectLst>
              </a:rPr>
              <a:t>	</a:t>
            </a:r>
          </a:p>
        </p:txBody>
      </p:sp>
      <p:sp>
        <p:nvSpPr>
          <p:cNvPr id="13517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181580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638907" y="619440"/>
            <a:ext cx="7772400" cy="1371600"/>
          </a:xfrm>
          <a:solidFill>
            <a:srgbClr val="92D050"/>
          </a:solidFill>
        </p:spPr>
        <p:txBody>
          <a:bodyPr/>
          <a:lstStyle/>
          <a:p>
            <a:pPr eaLnBrk="1" hangingPunct="1">
              <a:defRPr/>
            </a:pPr>
            <a:r>
              <a:rPr lang="en-US" sz="4800" b="1" dirty="0">
                <a:solidFill>
                  <a:srgbClr val="FF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idx="1"/>
          </p:nvPr>
        </p:nvSpPr>
        <p:spPr>
          <a:xfrm>
            <a:off x="304800" y="1975800"/>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r>
              <a:rPr lang="en-US" sz="4800" b="1" dirty="0">
                <a:solidFill>
                  <a:srgbClr val="FF0000"/>
                </a:solidFill>
              </a:rPr>
              <a:t>Marketed Before 1994</a:t>
            </a:r>
          </a:p>
        </p:txBody>
      </p:sp>
      <p:sp>
        <p:nvSpPr>
          <p:cNvPr id="13722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2988049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685800" y="633508"/>
            <a:ext cx="7772400" cy="1371600"/>
          </a:xfrm>
          <a:solidFill>
            <a:srgbClr val="92D050"/>
          </a:solidFill>
        </p:spPr>
        <p:txBody>
          <a:bodyPr/>
          <a:lstStyle/>
          <a:p>
            <a:pPr eaLnBrk="1" hangingPunct="1">
              <a:defRPr/>
            </a:pPr>
            <a:r>
              <a:rPr lang="en-US" sz="4800" b="1" dirty="0">
                <a:solidFill>
                  <a:srgbClr val="FF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idx="1"/>
          </p:nvPr>
        </p:nvSpPr>
        <p:spPr>
          <a:xfrm>
            <a:off x="152400" y="2018003"/>
            <a:ext cx="7924800" cy="4038600"/>
          </a:xfrm>
          <a:no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r>
              <a:rPr lang="en-US" sz="4000" b="1" dirty="0">
                <a:solidFill>
                  <a:srgbClr val="FF0000"/>
                </a:solidFill>
              </a:rPr>
              <a:t>Impact of </a:t>
            </a:r>
          </a:p>
          <a:p>
            <a:pPr algn="ctr" eaLnBrk="1" hangingPunct="1">
              <a:buFontTx/>
              <a:buNone/>
              <a:defRPr/>
            </a:pPr>
            <a:r>
              <a:rPr lang="en-US" sz="4000" b="1" dirty="0">
                <a:solidFill>
                  <a:srgbClr val="FF0000"/>
                </a:solidFill>
              </a:rPr>
              <a:t>New Dietary Ingredient Guidelines</a:t>
            </a:r>
          </a:p>
        </p:txBody>
      </p:sp>
      <p:sp>
        <p:nvSpPr>
          <p:cNvPr id="132100" name="Footer Placeholder 1"/>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905050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0" y="611473"/>
            <a:ext cx="7696200" cy="1981200"/>
          </a:xfrm>
          <a:noFill/>
        </p:spPr>
        <p:txBody>
          <a:bodyPr/>
          <a:lstStyle/>
          <a:p>
            <a:pPr algn="ctr" eaLnBrk="1" hangingPunct="1">
              <a:defRPr/>
            </a:pPr>
            <a:br>
              <a:rPr lang="en-US" sz="4000" b="1" dirty="0">
                <a:solidFill>
                  <a:srgbClr val="CC0000"/>
                </a:solidFill>
                <a:effectLst>
                  <a:outerShdw blurRad="38100" dist="38100" dir="2700000" algn="tl">
                    <a:srgbClr val="000000"/>
                  </a:outerShdw>
                </a:effectLst>
                <a:latin typeface="Albertus Extra Bold" pitchFamily="34" charset="0"/>
              </a:rPr>
            </a:br>
            <a:r>
              <a:rPr lang="en-US" sz="4000" b="1" dirty="0">
                <a:solidFill>
                  <a:srgbClr val="FF0000"/>
                </a:solidFill>
                <a:effectLst>
                  <a:outerShdw blurRad="38100" dist="38100" dir="2700000" algn="tl">
                    <a:srgbClr val="000000"/>
                  </a:outerShdw>
                </a:effectLst>
              </a:rPr>
              <a:t>WHO is representing YOU?</a:t>
            </a:r>
          </a:p>
        </p:txBody>
      </p:sp>
      <p:sp>
        <p:nvSpPr>
          <p:cNvPr id="634883" name="Rectangle 3"/>
          <p:cNvSpPr>
            <a:spLocks noGrp="1" noChangeArrowheads="1"/>
          </p:cNvSpPr>
          <p:nvPr>
            <p:ph idx="1"/>
          </p:nvPr>
        </p:nvSpPr>
        <p:spPr>
          <a:xfrm>
            <a:off x="304800" y="2827836"/>
            <a:ext cx="7848600" cy="2743200"/>
          </a:xfrm>
          <a:noFill/>
        </p:spPr>
        <p:txBody>
          <a:bodyPr/>
          <a:lstStyle/>
          <a:p>
            <a:pPr algn="ctr" eaLnBrk="1" hangingPunct="1">
              <a:lnSpc>
                <a:spcPct val="80000"/>
              </a:lnSpc>
              <a:buFontTx/>
              <a:buNone/>
              <a:defRPr/>
            </a:pPr>
            <a:r>
              <a:rPr lang="en-US" sz="2400" b="1" i="1" dirty="0"/>
              <a:t>  </a:t>
            </a:r>
          </a:p>
          <a:p>
            <a:pPr eaLnBrk="1" hangingPunct="1">
              <a:buFontTx/>
              <a:buNone/>
              <a:defRPr/>
            </a:pPr>
            <a:r>
              <a:rPr lang="en-US" sz="3200" b="1" i="1" dirty="0"/>
              <a:t> </a:t>
            </a:r>
            <a:r>
              <a:rPr lang="en-US" sz="3200" b="1" i="1" dirty="0">
                <a:solidFill>
                  <a:srgbClr val="FF0000"/>
                </a:solidFill>
              </a:rPr>
              <a:t>We need to </a:t>
            </a:r>
            <a:r>
              <a:rPr lang="en-US" sz="3200" b="1" i="1" u="sng" dirty="0">
                <a:solidFill>
                  <a:srgbClr val="FF0000"/>
                </a:solidFill>
              </a:rPr>
              <a:t>be at the table long term</a:t>
            </a:r>
            <a:r>
              <a:rPr lang="en-US" sz="3200" b="1" i="1" dirty="0">
                <a:solidFill>
                  <a:srgbClr val="FF0000"/>
                </a:solidFill>
              </a:rPr>
              <a:t> if we plan to make a difference and protect health freedom.</a:t>
            </a:r>
          </a:p>
        </p:txBody>
      </p:sp>
      <p:sp>
        <p:nvSpPr>
          <p:cNvPr id="146436"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2332456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1066800" y="838200"/>
            <a:ext cx="7696200" cy="1752600"/>
          </a:xfrm>
          <a:noFill/>
        </p:spPr>
        <p:txBody>
          <a:bodyPr/>
          <a:lstStyle/>
          <a:p>
            <a:pPr eaLnBrk="1" hangingPunct="1">
              <a:defRPr/>
            </a:pPr>
            <a:r>
              <a:rPr lang="en-US" sz="4000" b="1" dirty="0">
                <a:solidFill>
                  <a:srgbClr val="FF0000"/>
                </a:solidFill>
                <a:effectLst>
                  <a:outerShdw blurRad="38100" dist="38100" dir="2700000" algn="tl">
                    <a:srgbClr val="000000"/>
                  </a:outerShdw>
                </a:effectLst>
              </a:rPr>
              <a:t>Need Leaders</a:t>
            </a:r>
          </a:p>
        </p:txBody>
      </p:sp>
      <p:sp>
        <p:nvSpPr>
          <p:cNvPr id="147459" name="Rectangle 3"/>
          <p:cNvSpPr>
            <a:spLocks noGrp="1" noChangeArrowheads="1"/>
          </p:cNvSpPr>
          <p:nvPr>
            <p:ph idx="1"/>
          </p:nvPr>
        </p:nvSpPr>
        <p:spPr>
          <a:xfrm>
            <a:off x="647700" y="2819400"/>
            <a:ext cx="7772400" cy="2362200"/>
          </a:xfrm>
          <a:noFill/>
        </p:spPr>
        <p:txBody>
          <a:bodyPr>
            <a:noAutofit/>
          </a:bodyPr>
          <a:lstStyle/>
          <a:p>
            <a:pPr eaLnBrk="1" hangingPunct="1">
              <a:buFontTx/>
              <a:buNone/>
            </a:pPr>
            <a:r>
              <a:rPr lang="en-US" altLang="en-US" sz="3200" b="1" dirty="0">
                <a:solidFill>
                  <a:srgbClr val="FF0000"/>
                </a:solidFill>
                <a:effectLst>
                  <a:outerShdw blurRad="38100" dist="38100" dir="2700000" algn="tl">
                    <a:srgbClr val="000000">
                      <a:alpha val="43137"/>
                    </a:srgbClr>
                  </a:outerShdw>
                </a:effectLst>
              </a:rPr>
              <a:t>Who </a:t>
            </a:r>
            <a:r>
              <a:rPr lang="en-US" altLang="en-US" sz="3200" b="1" u="sng" dirty="0">
                <a:solidFill>
                  <a:srgbClr val="FF0000"/>
                </a:solidFill>
                <a:effectLst>
                  <a:outerShdw blurRad="38100" dist="38100" dir="2700000" algn="tl">
                    <a:srgbClr val="000000">
                      <a:alpha val="43137"/>
                    </a:srgbClr>
                  </a:outerShdw>
                </a:effectLst>
              </a:rPr>
              <a:t>understands</a:t>
            </a:r>
            <a:r>
              <a:rPr lang="en-US" altLang="en-US" sz="3200" b="1" dirty="0">
                <a:solidFill>
                  <a:srgbClr val="FF0000"/>
                </a:solidFill>
                <a:effectLst>
                  <a:outerShdw blurRad="38100" dist="38100" dir="2700000" algn="tl">
                    <a:srgbClr val="000000">
                      <a:alpha val="43137"/>
                    </a:srgbClr>
                  </a:outerShdw>
                </a:effectLst>
              </a:rPr>
              <a:t> health freedom?</a:t>
            </a:r>
          </a:p>
          <a:p>
            <a:pPr eaLnBrk="1" hangingPunct="1">
              <a:buFontTx/>
              <a:buNone/>
            </a:pPr>
            <a:r>
              <a:rPr lang="en-US" altLang="en-US" sz="3200" b="1" dirty="0">
                <a:solidFill>
                  <a:srgbClr val="FF0000"/>
                </a:solidFill>
                <a:effectLst>
                  <a:outerShdw blurRad="38100" dist="38100" dir="2700000" algn="tl">
                    <a:srgbClr val="000000">
                      <a:alpha val="43137"/>
                    </a:srgbClr>
                  </a:outerShdw>
                </a:effectLst>
              </a:rPr>
              <a:t>Who </a:t>
            </a:r>
            <a:r>
              <a:rPr lang="en-US" altLang="en-US" sz="3200" b="1" u="sng" dirty="0">
                <a:solidFill>
                  <a:srgbClr val="FF0000"/>
                </a:solidFill>
                <a:effectLst>
                  <a:outerShdw blurRad="38100" dist="38100" dir="2700000" algn="tl">
                    <a:srgbClr val="000000">
                      <a:alpha val="43137"/>
                    </a:srgbClr>
                  </a:outerShdw>
                </a:effectLst>
              </a:rPr>
              <a:t>wants</a:t>
            </a:r>
            <a:r>
              <a:rPr lang="en-US" altLang="en-US" sz="3200" b="1" dirty="0">
                <a:solidFill>
                  <a:srgbClr val="FF0000"/>
                </a:solidFill>
                <a:effectLst>
                  <a:outerShdw blurRad="38100" dist="38100" dir="2700000" algn="tl">
                    <a:srgbClr val="000000">
                      <a:alpha val="43137"/>
                    </a:srgbClr>
                  </a:outerShdw>
                </a:effectLst>
              </a:rPr>
              <a:t> health freedom?</a:t>
            </a:r>
          </a:p>
          <a:p>
            <a:pPr eaLnBrk="1" hangingPunct="1">
              <a:buFontTx/>
              <a:buNone/>
            </a:pPr>
            <a:r>
              <a:rPr lang="en-US" altLang="en-US" sz="3200" b="1" dirty="0">
                <a:solidFill>
                  <a:srgbClr val="FF0000"/>
                </a:solidFill>
                <a:effectLst>
                  <a:outerShdw blurRad="38100" dist="38100" dir="2700000" algn="tl">
                    <a:srgbClr val="000000">
                      <a:alpha val="43137"/>
                    </a:srgbClr>
                  </a:outerShdw>
                </a:effectLst>
              </a:rPr>
              <a:t>Who </a:t>
            </a:r>
            <a:r>
              <a:rPr lang="en-US" altLang="en-US" sz="3200" b="1" u="sng" dirty="0">
                <a:solidFill>
                  <a:srgbClr val="FF0000"/>
                </a:solidFill>
                <a:effectLst>
                  <a:outerShdw blurRad="38100" dist="38100" dir="2700000" algn="tl">
                    <a:srgbClr val="000000">
                      <a:alpha val="43137"/>
                    </a:srgbClr>
                  </a:outerShdw>
                </a:effectLst>
              </a:rPr>
              <a:t>teaches</a:t>
            </a:r>
            <a:r>
              <a:rPr lang="en-US" altLang="en-US" sz="3200" b="1" dirty="0">
                <a:solidFill>
                  <a:srgbClr val="FF0000"/>
                </a:solidFill>
                <a:effectLst>
                  <a:outerShdw blurRad="38100" dist="38100" dir="2700000" algn="tl">
                    <a:srgbClr val="000000">
                      <a:alpha val="43137"/>
                    </a:srgbClr>
                  </a:outerShdw>
                </a:effectLst>
              </a:rPr>
              <a:t> health freedom?</a:t>
            </a:r>
          </a:p>
          <a:p>
            <a:pPr eaLnBrk="1" hangingPunct="1">
              <a:buFontTx/>
              <a:buNone/>
            </a:pPr>
            <a:r>
              <a:rPr lang="en-US" altLang="en-US" sz="3200" b="1" dirty="0">
                <a:solidFill>
                  <a:srgbClr val="FF0000"/>
                </a:solidFill>
                <a:effectLst>
                  <a:outerShdw blurRad="38100" dist="38100" dir="2700000" algn="tl">
                    <a:srgbClr val="000000">
                      <a:alpha val="43137"/>
                    </a:srgbClr>
                  </a:outerShdw>
                </a:effectLst>
              </a:rPr>
              <a:t>Who </a:t>
            </a:r>
            <a:r>
              <a:rPr lang="en-US" altLang="en-US" sz="3200" b="1" u="sng" dirty="0">
                <a:solidFill>
                  <a:srgbClr val="FF0000"/>
                </a:solidFill>
                <a:effectLst>
                  <a:outerShdw blurRad="38100" dist="38100" dir="2700000" algn="tl">
                    <a:srgbClr val="000000">
                      <a:alpha val="43137"/>
                    </a:srgbClr>
                  </a:outerShdw>
                </a:effectLst>
              </a:rPr>
              <a:t>lives</a:t>
            </a:r>
            <a:r>
              <a:rPr lang="en-US" altLang="en-US" sz="3200" b="1" dirty="0">
                <a:solidFill>
                  <a:srgbClr val="FF0000"/>
                </a:solidFill>
                <a:effectLst>
                  <a:outerShdw blurRad="38100" dist="38100" dir="2700000" algn="tl">
                    <a:srgbClr val="000000">
                      <a:alpha val="43137"/>
                    </a:srgbClr>
                  </a:outerShdw>
                </a:effectLst>
              </a:rPr>
              <a:t> health freedom?</a:t>
            </a:r>
          </a:p>
        </p:txBody>
      </p:sp>
      <p:sp>
        <p:nvSpPr>
          <p:cNvPr id="147460"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386459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11618" name="Oval 2"/>
          <p:cNvSpPr>
            <a:spLocks noChangeArrowheads="1"/>
          </p:cNvSpPr>
          <p:nvPr/>
        </p:nvSpPr>
        <p:spPr bwMode="auto">
          <a:xfrm>
            <a:off x="3505200" y="2667000"/>
            <a:ext cx="4343400" cy="3276600"/>
          </a:xfrm>
          <a:prstGeom prst="ellipse">
            <a:avLst/>
          </a:prstGeom>
          <a:solidFill>
            <a:srgbClr val="99FF66"/>
          </a:soli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00"/>
                </a:solidFill>
                <a:effectLst>
                  <a:outerShdw blurRad="38100" dist="38100" dir="2700000" algn="tl">
                    <a:srgbClr val="000000"/>
                  </a:outerShdw>
                </a:effectLst>
                <a:uLnTx/>
                <a:uFillTx/>
              </a:rPr>
              <a:t>State Activism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FF0000"/>
                </a:solidFill>
                <a:effectLst>
                  <a:outerShdw blurRad="38100" dist="38100" dir="2700000" algn="tl">
                    <a:srgbClr val="000000"/>
                  </a:outerShdw>
                </a:effectLst>
                <a:uLnTx/>
                <a:uFillTx/>
              </a:rPr>
              <a:t>harnessing police power</a:t>
            </a:r>
            <a:endParaRPr kumimoji="0" lang="en-US" sz="2800" b="0" i="0" u="none" strike="noStrike" kern="0" cap="none" spc="0" normalizeH="0" baseline="0" noProof="0" dirty="0">
              <a:ln>
                <a:noFill/>
              </a:ln>
              <a:solidFill>
                <a:srgbClr val="FF0000"/>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0000"/>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outerShdw blurRad="38100" dist="38100" dir="2700000" algn="tl">
                    <a:srgbClr val="000000"/>
                  </a:outerShdw>
                </a:effectLst>
                <a:uLnTx/>
                <a:uFillTx/>
              </a:rPr>
              <a:t>Local Level</a:t>
            </a:r>
          </a:p>
        </p:txBody>
      </p:sp>
    </p:spTree>
    <p:extLst>
      <p:ext uri="{BB962C8B-B14F-4D97-AF65-F5344CB8AC3E}">
        <p14:creationId xmlns:p14="http://schemas.microsoft.com/office/powerpoint/2010/main" val="1706251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228600" y="1447800"/>
            <a:ext cx="8229600" cy="2819400"/>
          </a:xfrm>
        </p:spPr>
        <p:txBody>
          <a:bodyPr/>
          <a:lstStyle/>
          <a:p>
            <a:pPr eaLnBrk="1" hangingPunct="1">
              <a:defRPr/>
            </a:pPr>
            <a:br>
              <a:rPr lang="en-US" sz="5400" b="1" dirty="0">
                <a:solidFill>
                  <a:srgbClr val="000099"/>
                </a:solidFill>
                <a:effectLst>
                  <a:outerShdw blurRad="38100" dist="38100" dir="2700000" algn="tl">
                    <a:srgbClr val="C0C0C0"/>
                  </a:outerShdw>
                </a:effectLst>
              </a:rPr>
            </a:br>
            <a:r>
              <a:rPr lang="en-US" sz="5400" b="1" dirty="0">
                <a:solidFill>
                  <a:srgbClr val="FF0000"/>
                </a:solidFill>
                <a:effectLst>
                  <a:outerShdw blurRad="38100" dist="38100" dir="2700000" algn="tl">
                    <a:srgbClr val="C0C0C0"/>
                  </a:outerShdw>
                </a:effectLst>
              </a:rPr>
              <a:t>U.S.</a:t>
            </a:r>
            <a:br>
              <a:rPr lang="en-US" sz="5400" b="1" dirty="0">
                <a:solidFill>
                  <a:srgbClr val="FF0000"/>
                </a:solidFill>
                <a:effectLst>
                  <a:outerShdw blurRad="38100" dist="38100" dir="2700000" algn="tl">
                    <a:srgbClr val="C0C0C0"/>
                  </a:outerShdw>
                </a:effectLst>
              </a:rPr>
            </a:br>
            <a:r>
              <a:rPr lang="en-US" sz="4800" b="1" dirty="0">
                <a:solidFill>
                  <a:srgbClr val="FF0000"/>
                </a:solidFill>
                <a:effectLst>
                  <a:outerShdw blurRad="38100" dist="38100" dir="2700000" algn="tl">
                    <a:srgbClr val="C0C0C0"/>
                  </a:outerShdw>
                </a:effectLst>
              </a:rPr>
              <a:t>Health Freedom Congress</a:t>
            </a:r>
          </a:p>
        </p:txBody>
      </p:sp>
      <p:sp>
        <p:nvSpPr>
          <p:cNvPr id="62873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48484"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2521374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04800" y="762000"/>
            <a:ext cx="8229600" cy="5181600"/>
          </a:xfrm>
        </p:spPr>
        <p:txBody>
          <a:bodyPr/>
          <a:lstStyle/>
          <a:p>
            <a:pPr eaLnBrk="1" hangingPunct="1">
              <a:defRPr/>
            </a:pPr>
            <a:endParaRPr lang="en-US" sz="4800" b="1" dirty="0">
              <a:solidFill>
                <a:srgbClr val="000099"/>
              </a:solidFill>
              <a:effectLst>
                <a:outerShdw blurRad="38100" dist="38100" dir="2700000" algn="tl">
                  <a:srgbClr val="C0C0C0"/>
                </a:outerShdw>
              </a:effectLst>
            </a:endParaRPr>
          </a:p>
        </p:txBody>
      </p:sp>
      <p:sp>
        <p:nvSpPr>
          <p:cNvPr id="62873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50532"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pic>
        <p:nvPicPr>
          <p:cNvPr id="1505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752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81000" y="304800"/>
            <a:ext cx="8229600" cy="1676400"/>
          </a:xfrm>
        </p:spPr>
        <p:txBody>
          <a:bodyPr>
            <a:normAutofit/>
          </a:bodyPr>
          <a:lstStyle/>
          <a:p>
            <a:pPr eaLnBrk="1" hangingPunct="1">
              <a:defRPr/>
            </a:pPr>
            <a:r>
              <a:rPr lang="en-US" sz="5400" b="1" dirty="0">
                <a:solidFill>
                  <a:srgbClr val="FF0000"/>
                </a:solidFill>
                <a:effectLst>
                  <a:outerShdw blurRad="38100" dist="38100" dir="2700000" algn="tl">
                    <a:srgbClr val="C0C0C0"/>
                  </a:outerShdw>
                </a:effectLst>
                <a:latin typeface="+mn-lt"/>
              </a:rPr>
              <a:t>U.S.</a:t>
            </a:r>
            <a:br>
              <a:rPr lang="en-US" sz="5400" b="1" dirty="0">
                <a:solidFill>
                  <a:srgbClr val="FF0000"/>
                </a:solidFill>
                <a:effectLst>
                  <a:outerShdw blurRad="38100" dist="38100" dir="2700000" algn="tl">
                    <a:srgbClr val="C0C0C0"/>
                  </a:outerShdw>
                </a:effectLst>
                <a:latin typeface="+mn-lt"/>
              </a:rPr>
            </a:br>
            <a:r>
              <a:rPr lang="en-US" sz="4800" b="1" dirty="0">
                <a:solidFill>
                  <a:srgbClr val="FF0000"/>
                </a:solidFill>
                <a:effectLst>
                  <a:outerShdw blurRad="38100" dist="38100" dir="2700000" algn="tl">
                    <a:srgbClr val="C0C0C0"/>
                  </a:outerShdw>
                </a:effectLst>
                <a:latin typeface="+mn-lt"/>
              </a:rPr>
              <a:t>Health Freedom Congress</a:t>
            </a:r>
          </a:p>
        </p:txBody>
      </p:sp>
      <p:sp>
        <p:nvSpPr>
          <p:cNvPr id="628739" name="Rectangle 3"/>
          <p:cNvSpPr>
            <a:spLocks noGrp="1" noChangeArrowheads="1"/>
          </p:cNvSpPr>
          <p:nvPr>
            <p:ph idx="1"/>
          </p:nvPr>
        </p:nvSpPr>
        <p:spPr>
          <a:xfrm>
            <a:off x="609600" y="4774698"/>
            <a:ext cx="7772400" cy="1219200"/>
          </a:xfrm>
        </p:spPr>
        <p:txBody>
          <a:bodyPr>
            <a:normAutofit fontScale="55000" lnSpcReduction="20000"/>
          </a:bodyPr>
          <a:lstStyle/>
          <a:p>
            <a:pPr algn="ctr" eaLnBrk="1" hangingPunct="1">
              <a:lnSpc>
                <a:spcPct val="90000"/>
              </a:lnSpc>
              <a:buFontTx/>
              <a:buNone/>
              <a:defRPr/>
            </a:pPr>
            <a:r>
              <a:rPr lang="en-US" sz="4800" b="1" dirty="0">
                <a:solidFill>
                  <a:srgbClr val="FF0000"/>
                </a:solidFill>
                <a:effectLst>
                  <a:outerShdw blurRad="38100" dist="38100" dir="2700000" algn="tl">
                    <a:srgbClr val="C0C0C0"/>
                  </a:outerShdw>
                </a:effectLst>
              </a:rPr>
              <a:t>United Plant Savers</a:t>
            </a:r>
          </a:p>
          <a:p>
            <a:pPr algn="ctr" eaLnBrk="1" hangingPunct="1">
              <a:lnSpc>
                <a:spcPct val="90000"/>
              </a:lnSpc>
              <a:buFontTx/>
              <a:buNone/>
              <a:defRPr/>
            </a:pPr>
            <a:r>
              <a:rPr lang="en-US" sz="4800" b="1" dirty="0">
                <a:solidFill>
                  <a:srgbClr val="FF0000"/>
                </a:solidFill>
                <a:effectLst>
                  <a:outerShdw blurRad="38100" dist="38100" dir="2700000" algn="tl">
                    <a:srgbClr val="C0C0C0"/>
                  </a:outerShdw>
                </a:effectLst>
              </a:rPr>
              <a:t>American Herbalist Guild</a:t>
            </a:r>
          </a:p>
          <a:p>
            <a:pPr algn="ctr" eaLnBrk="1" hangingPunct="1">
              <a:lnSpc>
                <a:spcPct val="90000"/>
              </a:lnSpc>
              <a:buFontTx/>
              <a:buNone/>
              <a:defRPr/>
            </a:pPr>
            <a:r>
              <a:rPr lang="en-US" sz="4800" b="1" dirty="0">
                <a:solidFill>
                  <a:srgbClr val="FF0000"/>
                </a:solidFill>
                <a:effectLst>
                  <a:outerShdw blurRad="38100" dist="38100" dir="2700000" algn="tl">
                    <a:srgbClr val="C0C0C0"/>
                  </a:outerShdw>
                </a:effectLst>
              </a:rPr>
              <a:t>Voting Members</a:t>
            </a:r>
            <a:endParaRPr lang="en-US" sz="4800" b="1" dirty="0">
              <a:solidFill>
                <a:srgbClr val="FF0000"/>
              </a:solidFill>
              <a:effectLst>
                <a:outerShdw blurRad="38100" dist="38100" dir="2700000" algn="tl">
                  <a:srgbClr val="000000">
                    <a:alpha val="43137"/>
                  </a:srgbClr>
                </a:outerShdw>
              </a:effectLst>
            </a:endParaRPr>
          </a:p>
          <a:p>
            <a:pPr algn="ctr" eaLnBrk="1" hangingPunct="1">
              <a:lnSpc>
                <a:spcPct val="90000"/>
              </a:lnSpc>
              <a:buFontTx/>
              <a:buNone/>
              <a:defRPr/>
            </a:pPr>
            <a:endParaRPr lang="en-US" sz="2400" b="1" dirty="0">
              <a:solidFill>
                <a:srgbClr val="FFFF00"/>
              </a:solidFill>
              <a:effectLst>
                <a:outerShdw blurRad="38100" dist="38100" dir="2700000" algn="tl">
                  <a:srgbClr val="000000">
                    <a:alpha val="43137"/>
                  </a:srgbClr>
                </a:outerShdw>
              </a:effectLst>
            </a:endParaRPr>
          </a:p>
        </p:txBody>
      </p:sp>
      <p:sp>
        <p:nvSpPr>
          <p:cNvPr id="148484" name="Footer Placeholder 1"/>
          <p:cNvSpPr>
            <a:spLocks noGrp="1"/>
          </p:cNvSpPr>
          <p:nvPr>
            <p:ph type="ftr" sz="quarter" idx="11"/>
          </p:nvPr>
        </p:nvSpPr>
        <p:spPr>
          <a:xfrm>
            <a:off x="6858000" y="6098653"/>
            <a:ext cx="1885517" cy="365125"/>
          </a:xfr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149" y="2038001"/>
            <a:ext cx="38993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40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a:xfrm>
            <a:off x="914400" y="838200"/>
            <a:ext cx="8229600" cy="2819400"/>
          </a:xfrm>
        </p:spPr>
        <p:txBody>
          <a:bodyPr>
            <a:normAutofit fontScale="90000"/>
          </a:bodyPr>
          <a:lstStyle/>
          <a:p>
            <a:pPr eaLnBrk="1" hangingPunct="1">
              <a:defRPr/>
            </a:pPr>
            <a:r>
              <a:rPr lang="en-US" sz="6600" b="1" dirty="0">
                <a:solidFill>
                  <a:srgbClr val="FF0000"/>
                </a:solidFill>
                <a:effectLst>
                  <a:outerShdw blurRad="38100" dist="38100" dir="2700000" algn="tl">
                    <a:srgbClr val="C0C0C0"/>
                  </a:outerShdw>
                </a:effectLst>
              </a:rPr>
              <a:t>Principles</a:t>
            </a:r>
            <a:br>
              <a:rPr lang="en-US" sz="6600" b="1" dirty="0">
                <a:solidFill>
                  <a:srgbClr val="FF0000"/>
                </a:solidFill>
                <a:effectLst>
                  <a:outerShdw blurRad="38100" dist="38100" dir="2700000" algn="tl">
                    <a:srgbClr val="C0C0C0"/>
                  </a:outerShdw>
                </a:effectLst>
              </a:rPr>
            </a:br>
            <a:r>
              <a:rPr lang="en-US" sz="6600" b="1" dirty="0">
                <a:solidFill>
                  <a:srgbClr val="FF0000"/>
                </a:solidFill>
                <a:effectLst>
                  <a:outerShdw blurRad="38100" dist="38100" dir="2700000" algn="tl">
                    <a:srgbClr val="C0C0C0"/>
                  </a:outerShdw>
                </a:effectLst>
              </a:rPr>
              <a:t> of </a:t>
            </a:r>
            <a:br>
              <a:rPr lang="en-US" sz="6600" b="1" dirty="0">
                <a:solidFill>
                  <a:srgbClr val="FF0000"/>
                </a:solidFill>
                <a:effectLst>
                  <a:outerShdw blurRad="38100" dist="38100" dir="2700000" algn="tl">
                    <a:srgbClr val="C0C0C0"/>
                  </a:outerShdw>
                </a:effectLst>
              </a:rPr>
            </a:br>
            <a:r>
              <a:rPr lang="en-US" sz="6600" b="1" dirty="0">
                <a:solidFill>
                  <a:srgbClr val="FF0000"/>
                </a:solidFill>
                <a:effectLst>
                  <a:outerShdw blurRad="38100" dist="38100" dir="2700000" algn="tl">
                    <a:srgbClr val="C0C0C0"/>
                  </a:outerShdw>
                </a:effectLst>
              </a:rPr>
              <a:t>Health Freedom</a:t>
            </a:r>
            <a:endParaRPr lang="en-US" sz="6600" b="1" i="1" dirty="0">
              <a:solidFill>
                <a:srgbClr val="FF0000"/>
              </a:solidFill>
              <a:effectLst>
                <a:outerShdw blurRad="38100" dist="38100" dir="2700000" algn="tl">
                  <a:srgbClr val="C0C0C0"/>
                </a:outerShdw>
              </a:effectLst>
            </a:endParaRPr>
          </a:p>
        </p:txBody>
      </p:sp>
      <p:sp>
        <p:nvSpPr>
          <p:cNvPr id="121958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52580"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1361033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381000" y="762000"/>
            <a:ext cx="8229600" cy="2819400"/>
          </a:xfrm>
        </p:spPr>
        <p:txBody>
          <a:bodyPr>
            <a:normAutofit fontScale="90000"/>
          </a:bodyPr>
          <a:lstStyle/>
          <a:p>
            <a:pPr eaLnBrk="1" hangingPunct="1">
              <a:defRPr/>
            </a:pPr>
            <a:r>
              <a:rPr lang="en-US" sz="4000" b="1" dirty="0">
                <a:solidFill>
                  <a:srgbClr val="FF0000"/>
                </a:solidFill>
                <a:effectLst>
                  <a:outerShdw blurRad="38100" dist="38100" dir="2700000" algn="tl">
                    <a:srgbClr val="C0C0C0"/>
                  </a:outerShdw>
                </a:effectLst>
              </a:rPr>
              <a:t>Principle  #1.</a:t>
            </a:r>
            <a:br>
              <a:rPr lang="en-US" sz="4000" b="1" dirty="0">
                <a:solidFill>
                  <a:srgbClr val="FF0000"/>
                </a:solidFill>
                <a:effectLst>
                  <a:outerShdw blurRad="38100" dist="38100" dir="2700000" algn="tl">
                    <a:srgbClr val="C0C0C0"/>
                  </a:outerShdw>
                </a:effectLst>
              </a:rPr>
            </a:br>
            <a:br>
              <a:rPr lang="en-US" sz="4000" b="1" i="1" dirty="0">
                <a:solidFill>
                  <a:srgbClr val="FF0000"/>
                </a:solidFill>
                <a:effectLst>
                  <a:outerShdw blurRad="38100" dist="38100" dir="2700000" algn="tl">
                    <a:srgbClr val="C0C0C0"/>
                  </a:outerShdw>
                </a:effectLst>
              </a:rPr>
            </a:br>
            <a:r>
              <a:rPr lang="en-US" sz="4000" b="1" i="1" dirty="0">
                <a:solidFill>
                  <a:srgbClr val="FF0000"/>
                </a:solidFill>
                <a:effectLst>
                  <a:outerShdw blurRad="38100" dist="38100" dir="2700000" algn="tl">
                    <a:srgbClr val="C0C0C0"/>
                  </a:outerShdw>
                </a:effectLst>
              </a:rPr>
              <a:t>The fundamental right of self-determination of individuals, to be let alone to survive on their own terms and in their own manner.</a:t>
            </a:r>
          </a:p>
        </p:txBody>
      </p:sp>
      <p:sp>
        <p:nvSpPr>
          <p:cNvPr id="119091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54628"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4261227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381000" y="762000"/>
            <a:ext cx="7772400" cy="2971800"/>
          </a:xfrm>
        </p:spPr>
        <p:txBody>
          <a:bodyPr>
            <a:normAutofit fontScale="90000"/>
          </a:bodyPr>
          <a:lstStyle/>
          <a:p>
            <a:pPr eaLnBrk="1" hangingPunct="1">
              <a:defRPr/>
            </a:pPr>
            <a:r>
              <a:rPr lang="en-US" sz="4000" b="1" dirty="0">
                <a:solidFill>
                  <a:srgbClr val="FF0000"/>
                </a:solidFill>
                <a:effectLst>
                  <a:outerShdw blurRad="38100" dist="38100" dir="2700000" algn="tl">
                    <a:srgbClr val="C0C0C0"/>
                  </a:outerShdw>
                </a:effectLst>
              </a:rPr>
              <a:t>Principle  #2.</a:t>
            </a:r>
            <a:br>
              <a:rPr lang="en-US" sz="4000" b="1" dirty="0">
                <a:solidFill>
                  <a:srgbClr val="FF0000"/>
                </a:solidFill>
                <a:effectLst>
                  <a:outerShdw blurRad="38100" dist="38100" dir="2700000" algn="tl">
                    <a:srgbClr val="C0C0C0"/>
                  </a:outerShdw>
                </a:effectLst>
              </a:rPr>
            </a:br>
            <a:br>
              <a:rPr lang="en-US" sz="4000" b="1" i="1" dirty="0">
                <a:solidFill>
                  <a:srgbClr val="FF0000"/>
                </a:solidFill>
                <a:effectLst>
                  <a:outerShdw blurRad="38100" dist="38100" dir="2700000" algn="tl">
                    <a:srgbClr val="C0C0C0"/>
                  </a:outerShdw>
                </a:effectLst>
              </a:rPr>
            </a:br>
            <a:r>
              <a:rPr lang="en-US" sz="4000" b="1" i="1" dirty="0">
                <a:solidFill>
                  <a:srgbClr val="FF0000"/>
                </a:solidFill>
                <a:effectLst>
                  <a:outerShdw blurRad="38100" dist="38100" dir="2700000" algn="tl">
                    <a:srgbClr val="C0C0C0"/>
                  </a:outerShdw>
                </a:effectLst>
              </a:rPr>
              <a:t>The freedom to perceive and to act as one wishes to secure health and survival.</a:t>
            </a:r>
            <a:endParaRPr lang="en-US" sz="3600" dirty="0">
              <a:solidFill>
                <a:srgbClr val="FF0000"/>
              </a:solidFill>
            </a:endParaRPr>
          </a:p>
        </p:txBody>
      </p:sp>
      <p:sp>
        <p:nvSpPr>
          <p:cNvPr id="156675" name="Rectangle 3"/>
          <p:cNvSpPr>
            <a:spLocks noGrp="1" noChangeArrowheads="1"/>
          </p:cNvSpPr>
          <p:nvPr>
            <p:ph idx="1"/>
          </p:nvPr>
        </p:nvSpPr>
        <p:spPr/>
        <p:txBody>
          <a:bodyPr/>
          <a:lstStyle/>
          <a:p>
            <a:pPr eaLnBrk="1" hangingPunct="1">
              <a:buFontTx/>
              <a:buNone/>
            </a:pPr>
            <a:r>
              <a:rPr lang="en-US" altLang="en-US" dirty="0"/>
              <a:t> </a:t>
            </a:r>
          </a:p>
        </p:txBody>
      </p:sp>
      <p:sp>
        <p:nvSpPr>
          <p:cNvPr id="156677"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
        <p:nvSpPr>
          <p:cNvPr id="156676" name="Rectangle 4"/>
          <p:cNvSpPr>
            <a:spLocks noChangeArrowheads="1"/>
          </p:cNvSpPr>
          <p:nvPr/>
        </p:nvSpPr>
        <p:spPr bwMode="auto">
          <a:xfrm>
            <a:off x="1752600" y="3048000"/>
            <a:ext cx="58991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1" i="1" u="none" strike="noStrike" kern="0" cap="none" spc="0" normalizeH="0" baseline="0" noProof="0" dirty="0">
              <a:ln>
                <a:noFill/>
              </a:ln>
              <a:solidFill>
                <a:srgbClr val="00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Speak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Move about and associate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Perceive, believe, meditate, and pray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dirty="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400" b="1" i="1" u="none" strike="noStrike" kern="0" cap="none" spc="0" normalizeH="0" baseline="0" noProof="0" dirty="0">
                <a:ln>
                  <a:noFill/>
                </a:ln>
                <a:solidFill>
                  <a:srgbClr val="FFFFFF"/>
                </a:solidFill>
                <a:effectLst/>
                <a:uLnTx/>
                <a:uFillTx/>
                <a:latin typeface="Times New Roman" panose="02020603050405020304" pitchFamily="18" charset="0"/>
              </a:rPr>
              <a:t>- Practice the healing arts</a:t>
            </a:r>
          </a:p>
        </p:txBody>
      </p:sp>
    </p:spTree>
    <p:extLst>
      <p:ext uri="{BB962C8B-B14F-4D97-AF65-F5344CB8AC3E}">
        <p14:creationId xmlns:p14="http://schemas.microsoft.com/office/powerpoint/2010/main" val="3854338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457200" y="762000"/>
            <a:ext cx="8229600" cy="3200400"/>
          </a:xfrm>
        </p:spPr>
        <p:txBody>
          <a:bodyPr>
            <a:normAutofit/>
          </a:bodyPr>
          <a:lstStyle/>
          <a:p>
            <a:pPr eaLnBrk="1" hangingPunct="1">
              <a:defRPr/>
            </a:pPr>
            <a:r>
              <a:rPr lang="en-US" b="1" dirty="0">
                <a:solidFill>
                  <a:srgbClr val="FF0000"/>
                </a:solidFill>
                <a:effectLst>
                  <a:outerShdw blurRad="38100" dist="38100" dir="2700000" algn="tl">
                    <a:srgbClr val="C0C0C0"/>
                  </a:outerShdw>
                </a:effectLst>
              </a:rPr>
              <a:t>Principle #3</a:t>
            </a:r>
            <a:br>
              <a:rPr lang="en-US" b="1" dirty="0">
                <a:solidFill>
                  <a:srgbClr val="FF0000"/>
                </a:solidFill>
                <a:effectLst>
                  <a:outerShdw blurRad="38100" dist="38100" dir="2700000" algn="tl">
                    <a:srgbClr val="C0C0C0"/>
                  </a:outerShdw>
                </a:effectLst>
              </a:rPr>
            </a:br>
            <a:br>
              <a:rPr lang="en-US" b="1" i="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The freedom to access who and what one needs or prefers for ones health and survival</a:t>
            </a:r>
          </a:p>
        </p:txBody>
      </p:sp>
      <p:sp>
        <p:nvSpPr>
          <p:cNvPr id="119501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58724"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3108280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457200" y="762000"/>
            <a:ext cx="8229600" cy="2133600"/>
          </a:xfrm>
        </p:spPr>
        <p:txBody>
          <a:bodyPr>
            <a:normAutofit/>
          </a:bodyPr>
          <a:lstStyle/>
          <a:p>
            <a:pPr eaLnBrk="1" hangingPunct="1">
              <a:defRPr/>
            </a:pPr>
            <a:r>
              <a:rPr lang="en-US" b="1" dirty="0">
                <a:solidFill>
                  <a:srgbClr val="FF0000"/>
                </a:solidFill>
                <a:effectLst>
                  <a:outerShdw blurRad="38100" dist="38100" dir="2700000" algn="tl">
                    <a:srgbClr val="C0C0C0"/>
                  </a:outerShdw>
                </a:effectLst>
              </a:rPr>
              <a:t>Principle #4</a:t>
            </a:r>
            <a:br>
              <a:rPr lang="en-US" b="1" dirty="0">
                <a:solidFill>
                  <a:srgbClr val="FF0000"/>
                </a:solidFill>
                <a:effectLst>
                  <a:outerShdw blurRad="38100" dist="38100" dir="2700000" algn="tl">
                    <a:srgbClr val="C0C0C0"/>
                  </a:outerShdw>
                </a:effectLst>
              </a:rPr>
            </a:br>
            <a:br>
              <a:rPr lang="en-US" b="1" i="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The responsibility to do no harm.</a:t>
            </a:r>
          </a:p>
        </p:txBody>
      </p:sp>
      <p:sp>
        <p:nvSpPr>
          <p:cNvPr id="119705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60772"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60647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a:xfrm>
            <a:off x="457200" y="762000"/>
            <a:ext cx="8229600" cy="28194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Principle #5</a:t>
            </a:r>
            <a:br>
              <a:rPr lang="en-US" b="1" dirty="0">
                <a:solidFill>
                  <a:srgbClr val="FF0000"/>
                </a:solidFill>
                <a:effectLst>
                  <a:outerShdw blurRad="38100" dist="38100" dir="2700000" algn="tl">
                    <a:srgbClr val="C0C0C0"/>
                  </a:outerShdw>
                </a:effectLst>
              </a:rPr>
            </a:br>
            <a:br>
              <a:rPr lang="en-US" b="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The responsibility to respectfully tolerate diverse options in health, healing, and survival choices.</a:t>
            </a:r>
          </a:p>
        </p:txBody>
      </p:sp>
      <p:sp>
        <p:nvSpPr>
          <p:cNvPr id="119910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62820"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4198951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304800" y="762000"/>
            <a:ext cx="8229600" cy="46482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Principle #6</a:t>
            </a:r>
            <a:br>
              <a:rPr lang="en-US" b="1" dirty="0">
                <a:solidFill>
                  <a:srgbClr val="FF0000"/>
                </a:solidFill>
                <a:effectLst>
                  <a:outerShdw blurRad="38100" dist="38100" dir="2700000" algn="tl">
                    <a:srgbClr val="C0C0C0"/>
                  </a:outerShdw>
                </a:effectLst>
              </a:rPr>
            </a:br>
            <a:br>
              <a:rPr lang="en-US" b="1" i="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The duty of corporations and institutions to be trustworthy entities upholding health freedom rights and liberties of members of the human family, and abiding by health freedom responsibilities.</a:t>
            </a:r>
          </a:p>
        </p:txBody>
      </p:sp>
      <p:sp>
        <p:nvSpPr>
          <p:cNvPr id="120115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64868"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362580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381000" y="228600"/>
            <a:ext cx="7924800" cy="2590800"/>
          </a:xfrm>
        </p:spPr>
        <p:txBody>
          <a:bodyPr/>
          <a:lstStyle/>
          <a:p>
            <a:pPr eaLnBrk="1" hangingPunct="1">
              <a:defRPr/>
            </a:pPr>
            <a:r>
              <a:rPr lang="en-US" sz="4800" b="1" dirty="0">
                <a:solidFill>
                  <a:srgbClr val="FF0000"/>
                </a:solidFill>
                <a:effectLst>
                  <a:outerShdw blurRad="38100" dist="38100" dir="2700000" algn="tl">
                    <a:srgbClr val="000000"/>
                  </a:outerShdw>
                </a:effectLst>
                <a:cs typeface="Times New Roman" pitchFamily="18" charset="0"/>
              </a:rPr>
              <a:t>2015-2016 Washington Homeopath</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Investigation</a:t>
            </a:r>
          </a:p>
        </p:txBody>
      </p:sp>
      <p:sp>
        <p:nvSpPr>
          <p:cNvPr id="79875" name="Rectangle 3"/>
          <p:cNvSpPr>
            <a:spLocks noGrp="1" noChangeArrowheads="1"/>
          </p:cNvSpPr>
          <p:nvPr>
            <p:ph idx="1"/>
          </p:nvPr>
        </p:nvSpPr>
        <p:spPr>
          <a:xfrm>
            <a:off x="685800" y="2743200"/>
            <a:ext cx="7772400" cy="3352800"/>
          </a:xfrm>
        </p:spPr>
        <p:txBody>
          <a:bodyPr/>
          <a:lstStyle/>
          <a:p>
            <a:pPr eaLnBrk="1" hangingPunct="1">
              <a:buFontTx/>
              <a:buNone/>
            </a:pPr>
            <a:endParaRPr lang="en-US" altLang="en-US" sz="3600" b="1" dirty="0">
              <a:solidFill>
                <a:srgbClr val="000099"/>
              </a:solidFill>
              <a:cs typeface="Times New Roman" panose="02020603050405020304" pitchFamily="18" charset="0"/>
            </a:endParaRPr>
          </a:p>
          <a:p>
            <a:pPr eaLnBrk="1" hangingPunct="1">
              <a:buFontTx/>
              <a:buNone/>
            </a:pPr>
            <a:r>
              <a:rPr lang="en-US" altLang="en-US" sz="3600" b="1" dirty="0">
                <a:solidFill>
                  <a:srgbClr val="006600"/>
                </a:solidFill>
                <a:cs typeface="Times New Roman" panose="02020603050405020304" pitchFamily="18" charset="0"/>
              </a:rPr>
              <a:t>Practicing Medicine</a:t>
            </a:r>
          </a:p>
          <a:p>
            <a:pPr eaLnBrk="1" hangingPunct="1">
              <a:buFontTx/>
              <a:buNone/>
            </a:pPr>
            <a:r>
              <a:rPr lang="en-US" altLang="en-US" sz="3600" b="1" dirty="0">
                <a:solidFill>
                  <a:srgbClr val="006600"/>
                </a:solidFill>
                <a:cs typeface="Times New Roman" panose="02020603050405020304" pitchFamily="18" charset="0"/>
              </a:rPr>
              <a:t>Practicing Naturopathic Medicine</a:t>
            </a:r>
          </a:p>
        </p:txBody>
      </p:sp>
      <p:sp>
        <p:nvSpPr>
          <p:cNvPr id="7987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201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a:xfrm>
            <a:off x="304800" y="762000"/>
            <a:ext cx="8229600" cy="28194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Principle #7</a:t>
            </a:r>
            <a:br>
              <a:rPr lang="en-US" b="1" dirty="0">
                <a:solidFill>
                  <a:srgbClr val="FF0000"/>
                </a:solidFill>
                <a:effectLst>
                  <a:outerShdw blurRad="38100" dist="38100" dir="2700000" algn="tl">
                    <a:srgbClr val="C0C0C0"/>
                  </a:outerShdw>
                </a:effectLst>
              </a:rPr>
            </a:br>
            <a:br>
              <a:rPr lang="en-US" b="1" i="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And in light of the special legal nature of corporate entities and their systemic impact on the human family, the duty to:</a:t>
            </a:r>
          </a:p>
        </p:txBody>
      </p:sp>
      <p:sp>
        <p:nvSpPr>
          <p:cNvPr id="120320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66916"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292596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304800" y="762000"/>
            <a:ext cx="8229600" cy="28194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#7-1</a:t>
            </a:r>
            <a:br>
              <a:rPr lang="en-US" b="1" dirty="0">
                <a:solidFill>
                  <a:srgbClr val="FF0000"/>
                </a:solidFill>
                <a:effectLst>
                  <a:outerShdw blurRad="38100" dist="38100" dir="2700000" algn="tl">
                    <a:srgbClr val="C0C0C0"/>
                  </a:outerShdw>
                </a:effectLst>
              </a:rPr>
            </a:br>
            <a:br>
              <a:rPr lang="en-US" b="1" dirty="0">
                <a:solidFill>
                  <a:srgbClr val="FF0000"/>
                </a:solidFill>
                <a:effectLst>
                  <a:outerShdw blurRad="38100" dist="38100" dir="2700000" algn="tl">
                    <a:srgbClr val="C0C0C0"/>
                  </a:outerShdw>
                </a:effectLst>
              </a:rPr>
            </a:br>
            <a:r>
              <a:rPr lang="en-US" b="1" dirty="0">
                <a:solidFill>
                  <a:srgbClr val="FF0000"/>
                </a:solidFill>
                <a:effectLst>
                  <a:outerShdw blurRad="38100" dist="38100" dir="2700000" algn="tl">
                    <a:srgbClr val="C0C0C0"/>
                  </a:outerShdw>
                </a:effectLst>
              </a:rPr>
              <a:t>-</a:t>
            </a:r>
            <a:r>
              <a:rPr lang="en-US" b="1" i="1" dirty="0">
                <a:solidFill>
                  <a:srgbClr val="FF0000"/>
                </a:solidFill>
                <a:effectLst>
                  <a:outerShdw blurRad="38100" dist="38100" dir="2700000" algn="tl">
                    <a:srgbClr val="C0C0C0"/>
                  </a:outerShdw>
                </a:effectLst>
              </a:rPr>
              <a:t>honor and preserve the sovereign nature of individuals, the sovereignty of the United States; and avoid any negative impact on the sovereignty of other nation states;</a:t>
            </a:r>
          </a:p>
        </p:txBody>
      </p:sp>
      <p:sp>
        <p:nvSpPr>
          <p:cNvPr id="1205251"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68964"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4088401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304800" y="762000"/>
            <a:ext cx="8229600" cy="28194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#7-2</a:t>
            </a:r>
            <a:br>
              <a:rPr lang="en-US" b="1" dirty="0">
                <a:solidFill>
                  <a:srgbClr val="FF0000"/>
                </a:solidFill>
                <a:effectLst>
                  <a:outerShdw blurRad="38100" dist="38100" dir="2700000" algn="tl">
                    <a:srgbClr val="C0C0C0"/>
                  </a:outerShdw>
                </a:effectLst>
              </a:rPr>
            </a:br>
            <a:br>
              <a:rPr lang="en-US" b="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-honor and preserve American financial and cultural diversity and multicultural systems, and avoid negative financial or cultural impacts on other nation states;</a:t>
            </a:r>
            <a:br>
              <a:rPr lang="en-US" b="1" i="1" dirty="0">
                <a:solidFill>
                  <a:srgbClr val="FF0000"/>
                </a:solidFill>
                <a:effectLst>
                  <a:outerShdw blurRad="38100" dist="38100" dir="2700000" algn="tl">
                    <a:srgbClr val="C0C0C0"/>
                  </a:outerShdw>
                </a:effectLst>
              </a:rPr>
            </a:br>
            <a:endParaRPr lang="en-US" b="1" i="1" dirty="0">
              <a:solidFill>
                <a:srgbClr val="FF0000"/>
              </a:solidFill>
              <a:effectLst>
                <a:outerShdw blurRad="38100" dist="38100" dir="2700000" algn="tl">
                  <a:srgbClr val="C0C0C0"/>
                </a:outerShdw>
              </a:effectLst>
            </a:endParaRPr>
          </a:p>
        </p:txBody>
      </p:sp>
      <p:sp>
        <p:nvSpPr>
          <p:cNvPr id="1207299"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71012"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812330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a:xfrm>
            <a:off x="304800" y="762000"/>
            <a:ext cx="8229600" cy="28194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#7-3</a:t>
            </a:r>
            <a:br>
              <a:rPr lang="en-US" b="1" dirty="0">
                <a:solidFill>
                  <a:srgbClr val="FF0000"/>
                </a:solidFill>
                <a:effectLst>
                  <a:outerShdw blurRad="38100" dist="38100" dir="2700000" algn="tl">
                    <a:srgbClr val="C0C0C0"/>
                  </a:outerShdw>
                </a:effectLst>
              </a:rPr>
            </a:br>
            <a:br>
              <a:rPr lang="en-US" b="1" dirty="0">
                <a:solidFill>
                  <a:srgbClr val="FF0000"/>
                </a:solidFill>
                <a:effectLst>
                  <a:outerShdw blurRad="38100" dist="38100" dir="2700000" algn="tl">
                    <a:srgbClr val="C0C0C0"/>
                  </a:outerShdw>
                </a:effectLst>
              </a:rPr>
            </a:br>
            <a:r>
              <a:rPr lang="en-US" b="1" i="1" dirty="0">
                <a:solidFill>
                  <a:srgbClr val="FF0000"/>
                </a:solidFill>
                <a:effectLst>
                  <a:outerShdw blurRad="38100" dist="38100" dir="2700000" algn="tl">
                    <a:srgbClr val="C0C0C0"/>
                  </a:outerShdw>
                </a:effectLst>
              </a:rPr>
              <a:t>-avoid creating or being monopolies, and avoid the use of large monopolistic ownership of resources to dominate cultures, public policies, regulations and laws;</a:t>
            </a:r>
          </a:p>
        </p:txBody>
      </p:sp>
      <p:sp>
        <p:nvSpPr>
          <p:cNvPr id="1209347"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73060"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3179730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304800" y="762000"/>
            <a:ext cx="8229600" cy="2819400"/>
          </a:xfrm>
        </p:spPr>
        <p:txBody>
          <a:bodyPr>
            <a:normAutofit fontScale="90000"/>
          </a:bodyPr>
          <a:lstStyle/>
          <a:p>
            <a:pPr eaLnBrk="1" hangingPunct="1">
              <a:defRPr/>
            </a:pPr>
            <a:r>
              <a:rPr lang="en-US" sz="4000" b="1" dirty="0">
                <a:solidFill>
                  <a:srgbClr val="000099"/>
                </a:solidFill>
                <a:effectLst>
                  <a:outerShdw blurRad="38100" dist="38100" dir="2700000" algn="tl">
                    <a:srgbClr val="C0C0C0"/>
                  </a:outerShdw>
                </a:effectLst>
              </a:rPr>
              <a:t> </a:t>
            </a:r>
            <a:r>
              <a:rPr lang="en-US" sz="4000" b="1" dirty="0">
                <a:solidFill>
                  <a:srgbClr val="FF0000"/>
                </a:solidFill>
                <a:effectLst>
                  <a:outerShdw blurRad="38100" dist="38100" dir="2700000" algn="tl">
                    <a:srgbClr val="C0C0C0"/>
                  </a:outerShdw>
                </a:effectLst>
              </a:rPr>
              <a:t>#7-4</a:t>
            </a:r>
            <a:br>
              <a:rPr lang="en-US" sz="4000" b="1" dirty="0">
                <a:solidFill>
                  <a:srgbClr val="FF0000"/>
                </a:solidFill>
                <a:effectLst>
                  <a:outerShdw blurRad="38100" dist="38100" dir="2700000" algn="tl">
                    <a:srgbClr val="C0C0C0"/>
                  </a:outerShdw>
                </a:effectLst>
              </a:rPr>
            </a:br>
            <a:br>
              <a:rPr lang="en-US" sz="4000" b="1" dirty="0">
                <a:solidFill>
                  <a:srgbClr val="FF0000"/>
                </a:solidFill>
                <a:effectLst>
                  <a:outerShdw blurRad="38100" dist="38100" dir="2700000" algn="tl">
                    <a:srgbClr val="C0C0C0"/>
                  </a:outerShdw>
                </a:effectLst>
              </a:rPr>
            </a:br>
            <a:r>
              <a:rPr lang="en-US" sz="4000" b="1" i="1" dirty="0">
                <a:solidFill>
                  <a:srgbClr val="FF0000"/>
                </a:solidFill>
                <a:effectLst>
                  <a:outerShdw blurRad="38100" dist="38100" dir="2700000" algn="tl">
                    <a:srgbClr val="C0C0C0"/>
                  </a:outerShdw>
                </a:effectLst>
              </a:rPr>
              <a:t>-avoid dominant control of natural resources, avoid the suppression of access to natural resources, and avoid potentially harmful modification or destruction of natural resources; and</a:t>
            </a:r>
          </a:p>
        </p:txBody>
      </p:sp>
      <p:sp>
        <p:nvSpPr>
          <p:cNvPr id="1211395"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75108"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1097364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228600" y="228600"/>
            <a:ext cx="8686800" cy="3352800"/>
          </a:xfrm>
        </p:spPr>
        <p:txBody>
          <a:bodyPr>
            <a:noAutofit/>
          </a:bodyPr>
          <a:lstStyle/>
          <a:p>
            <a:pPr eaLnBrk="1" hangingPunct="1">
              <a:defRPr/>
            </a:pPr>
            <a:r>
              <a:rPr lang="en-US" b="1" dirty="0">
                <a:solidFill>
                  <a:srgbClr val="FF0000"/>
                </a:solidFill>
                <a:effectLst>
                  <a:outerShdw blurRad="38100" dist="38100" dir="2700000" algn="tl">
                    <a:srgbClr val="C0C0C0"/>
                  </a:outerShdw>
                </a:effectLst>
              </a:rPr>
              <a:t>#7-5</a:t>
            </a:r>
            <a:br>
              <a:rPr lang="en-US" b="1" dirty="0">
                <a:solidFill>
                  <a:srgbClr val="000099"/>
                </a:solidFill>
                <a:effectLst>
                  <a:outerShdw blurRad="38100" dist="38100" dir="2700000" algn="tl">
                    <a:srgbClr val="C0C0C0"/>
                  </a:outerShdw>
                </a:effectLst>
              </a:rPr>
            </a:br>
            <a:br>
              <a:rPr lang="en-US" b="1" dirty="0">
                <a:solidFill>
                  <a:srgbClr val="000099"/>
                </a:solidFill>
                <a:effectLst>
                  <a:outerShdw blurRad="38100" dist="38100" dir="2700000" algn="tl">
                    <a:srgbClr val="C0C0C0"/>
                  </a:outerShdw>
                </a:effectLst>
              </a:rPr>
            </a:br>
            <a:r>
              <a:rPr lang="en-US" sz="3200" b="1" i="1" dirty="0">
                <a:solidFill>
                  <a:srgbClr val="FF0000"/>
                </a:solidFill>
                <a:effectLst>
                  <a:outerShdw blurRad="38100" dist="38100" dir="2700000" algn="tl">
                    <a:srgbClr val="C0C0C0"/>
                  </a:outerShdw>
                </a:effectLst>
              </a:rPr>
              <a:t>-avoid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a:t>
            </a:r>
            <a:endParaRPr lang="en-US" sz="3200" b="1" dirty="0">
              <a:solidFill>
                <a:srgbClr val="FF0000"/>
              </a:solidFill>
              <a:effectLst>
                <a:outerShdw blurRad="38100" dist="38100" dir="2700000" algn="tl">
                  <a:srgbClr val="C0C0C0"/>
                </a:outerShdw>
              </a:effectLst>
            </a:endParaRPr>
          </a:p>
        </p:txBody>
      </p:sp>
      <p:sp>
        <p:nvSpPr>
          <p:cNvPr id="1213443" name="Rectangle 3"/>
          <p:cNvSpPr>
            <a:spLocks noGrp="1" noChangeArrowheads="1"/>
          </p:cNvSpPr>
          <p:nvPr>
            <p:ph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77156"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947277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304800" y="685800"/>
            <a:ext cx="8458200" cy="914400"/>
          </a:xfrm>
        </p:spPr>
        <p:txBody>
          <a:bodyPr>
            <a:normAutofit fontScale="90000"/>
          </a:bodyPr>
          <a:lstStyle/>
          <a:p>
            <a:pPr eaLnBrk="1" hangingPunct="1">
              <a:defRPr/>
            </a:pPr>
            <a:r>
              <a:rPr lang="en-US" sz="4000" b="1" dirty="0">
                <a:solidFill>
                  <a:srgbClr val="FF0000"/>
                </a:solidFill>
                <a:effectLst>
                  <a:outerShdw blurRad="38100" dist="38100" dir="2700000" algn="tl">
                    <a:srgbClr val="C0C0C0"/>
                  </a:outerShdw>
                </a:effectLst>
              </a:rPr>
              <a:t>Principle #8</a:t>
            </a:r>
            <a:br>
              <a:rPr lang="en-US" sz="4000" b="1" dirty="0">
                <a:solidFill>
                  <a:srgbClr val="000099"/>
                </a:solidFill>
                <a:effectLst>
                  <a:outerShdw blurRad="38100" dist="38100" dir="2700000" algn="tl">
                    <a:srgbClr val="C0C0C0"/>
                  </a:outerShdw>
                </a:effectLst>
              </a:rPr>
            </a:br>
            <a:br>
              <a:rPr lang="en-US" sz="4000" b="1" dirty="0">
                <a:solidFill>
                  <a:srgbClr val="000099"/>
                </a:solidFill>
                <a:effectLst>
                  <a:outerShdw blurRad="38100" dist="38100" dir="2700000" algn="tl">
                    <a:srgbClr val="C0C0C0"/>
                  </a:outerShdw>
                </a:effectLst>
              </a:rPr>
            </a:br>
            <a:endParaRPr lang="en-US" sz="4000" b="1" i="1" dirty="0">
              <a:solidFill>
                <a:srgbClr val="000099"/>
              </a:solidFill>
              <a:effectLst>
                <a:outerShdw blurRad="38100" dist="38100" dir="2700000" algn="tl">
                  <a:srgbClr val="C0C0C0"/>
                </a:outerShdw>
              </a:effectLst>
            </a:endParaRPr>
          </a:p>
        </p:txBody>
      </p:sp>
      <p:sp>
        <p:nvSpPr>
          <p:cNvPr id="1215491" name="Rectangle 3"/>
          <p:cNvSpPr>
            <a:spLocks noGrp="1" noChangeArrowheads="1"/>
          </p:cNvSpPr>
          <p:nvPr>
            <p:ph idx="1"/>
          </p:nvPr>
        </p:nvSpPr>
        <p:spPr>
          <a:xfrm>
            <a:off x="304800" y="1607234"/>
            <a:ext cx="8458200" cy="2514600"/>
          </a:xfrm>
        </p:spPr>
        <p:txBody>
          <a:bodyPr>
            <a:normAutofit fontScale="92500" lnSpcReduction="20000"/>
          </a:bodyPr>
          <a:lstStyle/>
          <a:p>
            <a:pPr eaLnBrk="1" hangingPunct="1">
              <a:buFontTx/>
              <a:buNone/>
              <a:defRPr/>
            </a:pPr>
            <a:r>
              <a:rPr lang="en-US" sz="3600" b="1" i="1" dirty="0">
                <a:solidFill>
                  <a:srgbClr val="000099"/>
                </a:solidFill>
                <a:effectLst>
                  <a:outerShdw blurRad="38100" dist="38100" dir="2700000" algn="tl">
                    <a:srgbClr val="C0C0C0"/>
                  </a:outerShdw>
                </a:effectLst>
              </a:rPr>
              <a:t>  </a:t>
            </a:r>
            <a:r>
              <a:rPr lang="en-US" sz="3900" b="1" i="1" dirty="0">
                <a:solidFill>
                  <a:srgbClr val="FF0000"/>
                </a:solidFill>
                <a:effectLst>
                  <a:outerShdw blurRad="38100" dist="38100" dir="2700000" algn="tl">
                    <a:srgbClr val="C0C0C0"/>
                  </a:outerShdw>
                </a:effectLst>
              </a:rPr>
              <a:t>The duty of the government to protect health freedom and to make no law or public policy abridging health freedom or its fundamental principles.</a:t>
            </a:r>
          </a:p>
        </p:txBody>
      </p:sp>
      <p:sp>
        <p:nvSpPr>
          <p:cNvPr id="179204"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3110695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04800"/>
            <a:ext cx="7848600" cy="1752600"/>
          </a:xfrm>
          <a:noFill/>
        </p:spPr>
        <p:txBody>
          <a:bodyPr/>
          <a:lstStyle/>
          <a:p>
            <a:pPr eaLnBrk="1" hangingPunct="1">
              <a:defRPr/>
            </a:pPr>
            <a:r>
              <a:rPr lang="en-US" sz="5400" b="1" dirty="0">
                <a:solidFill>
                  <a:srgbClr val="FF0000"/>
                </a:solidFill>
                <a:effectLst>
                  <a:outerShdw blurRad="38100" dist="38100" dir="2700000" algn="tl">
                    <a:srgbClr val="000000"/>
                  </a:outerShdw>
                </a:effectLst>
                <a:latin typeface="Albertus Extra Bold" pitchFamily="34" charset="0"/>
              </a:rPr>
              <a:t>BE  AN AGENT OF CHANGE</a:t>
            </a:r>
          </a:p>
        </p:txBody>
      </p:sp>
      <p:sp>
        <p:nvSpPr>
          <p:cNvPr id="66563" name="Rectangle 3"/>
          <p:cNvSpPr>
            <a:spLocks noGrp="1" noChangeArrowheads="1"/>
          </p:cNvSpPr>
          <p:nvPr>
            <p:ph idx="1"/>
          </p:nvPr>
        </p:nvSpPr>
        <p:spPr>
          <a:xfrm>
            <a:off x="152400" y="2522095"/>
            <a:ext cx="7772400" cy="3505200"/>
          </a:xfrm>
        </p:spPr>
        <p:txBody>
          <a:bodyPr>
            <a:normAutofit fontScale="92500"/>
          </a:bodyPr>
          <a:lstStyle/>
          <a:p>
            <a:pPr algn="ctr" eaLnBrk="1" hangingPunct="1">
              <a:lnSpc>
                <a:spcPct val="90000"/>
              </a:lnSpc>
              <a:buFontTx/>
              <a:buNone/>
              <a:defRPr/>
            </a:pPr>
            <a:r>
              <a:rPr lang="en-US" sz="3600" b="1" i="1" dirty="0">
                <a:solidFill>
                  <a:srgbClr val="006600"/>
                </a:solidFill>
                <a:effectLst>
                  <a:outerShdw blurRad="38100" dist="38100" dir="2700000" algn="tl">
                    <a:srgbClr val="000000"/>
                  </a:outerShdw>
                </a:effectLst>
              </a:rPr>
              <a:t>Laws and customs must be </a:t>
            </a:r>
            <a:br>
              <a:rPr lang="en-US" sz="3600" b="1" i="1" dirty="0">
                <a:solidFill>
                  <a:srgbClr val="006600"/>
                </a:solidFill>
                <a:effectLst>
                  <a:outerShdw blurRad="38100" dist="38100" dir="2700000" algn="tl">
                    <a:srgbClr val="000000"/>
                  </a:outerShdw>
                </a:effectLst>
              </a:rPr>
            </a:br>
            <a:r>
              <a:rPr lang="en-US" sz="3600" b="1" i="1" dirty="0">
                <a:solidFill>
                  <a:srgbClr val="006600"/>
                </a:solidFill>
                <a:effectLst>
                  <a:outerShdw blurRad="38100" dist="38100" dir="2700000" algn="tl">
                    <a:srgbClr val="000000"/>
                  </a:outerShdw>
                </a:effectLst>
              </a:rPr>
              <a:t>carefully reviewed, revised, and even repealed if necessary, and new laws created, to reflect the development, evolution, and spiritual maturization of a people.</a:t>
            </a:r>
            <a:br>
              <a:rPr lang="en-US" sz="3600" b="1" i="1" dirty="0">
                <a:solidFill>
                  <a:srgbClr val="006600"/>
                </a:solidFill>
                <a:effectLst>
                  <a:outerShdw blurRad="38100" dist="38100" dir="2700000" algn="tl">
                    <a:srgbClr val="000000"/>
                  </a:outerShdw>
                </a:effectLst>
              </a:rPr>
            </a:br>
            <a:r>
              <a:rPr lang="en-US" sz="2800" b="1" i="1" dirty="0">
                <a:solidFill>
                  <a:srgbClr val="FFFF99"/>
                </a:solidFill>
              </a:rPr>
              <a:t>					</a:t>
            </a:r>
            <a:r>
              <a:rPr lang="en-US" sz="2000" b="1" i="1" dirty="0">
                <a:solidFill>
                  <a:srgbClr val="FFFF99"/>
                </a:solidFill>
              </a:rPr>
              <a:t>-Diane Miller</a:t>
            </a:r>
            <a:br>
              <a:rPr lang="en-US" sz="2000" dirty="0">
                <a:solidFill>
                  <a:srgbClr val="FFFF99"/>
                </a:solidFill>
              </a:rPr>
            </a:br>
            <a:endParaRPr lang="en-US" sz="2000" dirty="0">
              <a:solidFill>
                <a:srgbClr val="FFFF99"/>
              </a:solidFill>
            </a:endParaRPr>
          </a:p>
        </p:txBody>
      </p:sp>
      <p:sp>
        <p:nvSpPr>
          <p:cNvPr id="181252"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1944332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76485" name="Rectangle 5"/>
          <p:cNvSpPr>
            <a:spLocks noChangeArrowheads="1"/>
          </p:cNvSpPr>
          <p:nvPr/>
        </p:nvSpPr>
        <p:spPr bwMode="auto">
          <a:xfrm>
            <a:off x="914400" y="914400"/>
            <a:ext cx="7391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6600"/>
                </a:solidFill>
                <a:effectLst>
                  <a:outerShdw blurRad="38100" dist="38100" dir="2700000" algn="tl">
                    <a:srgbClr val="000000"/>
                  </a:outerShdw>
                </a:effectLst>
                <a:uLnTx/>
                <a:uFillTx/>
              </a:rPr>
              <a:t>NATIONAL HEALTH FREEDOM  </a:t>
            </a:r>
            <a:r>
              <a:rPr kumimoji="0" lang="en-US" sz="3600" b="1" i="0" u="sng" strike="noStrike" kern="0" cap="none" spc="0" normalizeH="0" baseline="0" noProof="0" dirty="0">
                <a:ln>
                  <a:noFill/>
                </a:ln>
                <a:solidFill>
                  <a:srgbClr val="FF3300"/>
                </a:solidFill>
                <a:effectLst>
                  <a:outerShdw blurRad="38100" dist="38100" dir="2700000" algn="tl">
                    <a:srgbClr val="000000"/>
                  </a:outerShdw>
                </a:effectLst>
                <a:uLnTx/>
                <a:uFillTx/>
              </a:rPr>
              <a:t>COALITION</a:t>
            </a:r>
            <a:r>
              <a:rPr kumimoji="0" lang="en-US" sz="1800" b="1" i="0" u="none" strike="noStrike" kern="0" cap="none" spc="0" normalizeH="0" baseline="0" noProof="0" dirty="0">
                <a:ln>
                  <a:noFill/>
                </a:ln>
                <a:solidFill>
                  <a:srgbClr val="FF3300"/>
                </a:solidFill>
                <a:effectLst>
                  <a:outerShdw blurRad="38100" dist="38100" dir="2700000" algn="tl">
                    <a:srgbClr val="000000"/>
                  </a:outerShdw>
                </a:effectLst>
                <a:uLnTx/>
                <a:uFillTx/>
              </a:rPr>
              <a:t> </a:t>
            </a:r>
            <a:br>
              <a:rPr kumimoji="0" lang="en-US" sz="1800" b="1" i="0" u="none" strike="noStrike" kern="0" cap="none" spc="0" normalizeH="0" baseline="0" noProof="0" dirty="0">
                <a:ln>
                  <a:noFill/>
                </a:ln>
                <a:solidFill>
                  <a:srgbClr val="FFFF66"/>
                </a:solidFill>
                <a:effectLst>
                  <a:outerShdw blurRad="38100" dist="38100" dir="2700000" algn="tl">
                    <a:srgbClr val="000000"/>
                  </a:outerShdw>
                </a:effectLst>
                <a:uLnTx/>
                <a:uFillTx/>
              </a:rPr>
            </a:br>
            <a:r>
              <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rPr>
              <a:t>A 501(c) 3 Educational Nonprofit Organization</a:t>
            </a:r>
          </a:p>
        </p:txBody>
      </p:sp>
      <p:sp>
        <p:nvSpPr>
          <p:cNvPr id="276486" name="Rectangle 6"/>
          <p:cNvSpPr>
            <a:spLocks noChangeArrowheads="1"/>
          </p:cNvSpPr>
          <p:nvPr/>
        </p:nvSpPr>
        <p:spPr bwMode="auto">
          <a:xfrm>
            <a:off x="914400" y="2819400"/>
            <a:ext cx="7467600"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6600"/>
                </a:solidFill>
                <a:effectLst>
                  <a:outerShdw blurRad="38100" dist="38100" dir="2700000" algn="tl">
                    <a:srgbClr val="000000"/>
                  </a:outerShdw>
                </a:effectLst>
                <a:uLnTx/>
                <a:uFillTx/>
              </a:rPr>
              <a:t>NATIONAL HEALTH FREEDOM </a:t>
            </a:r>
            <a:r>
              <a:rPr kumimoji="0" lang="en-US" sz="3600" b="1" i="0" u="sng" strike="noStrike" kern="0" cap="none" spc="0" normalizeH="0" baseline="0" noProof="0" dirty="0">
                <a:ln>
                  <a:noFill/>
                </a:ln>
                <a:solidFill>
                  <a:srgbClr val="FF3300"/>
                </a:solidFill>
                <a:effectLst>
                  <a:outerShdw blurRad="38100" dist="38100" dir="2700000" algn="tl">
                    <a:srgbClr val="000000"/>
                  </a:outerShdw>
                </a:effectLst>
                <a:uLnTx/>
                <a:uFillTx/>
              </a:rPr>
              <a:t>ACTION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rPr>
              <a:t>A 501 (c ) 4 Lobbying Organization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6600"/>
                </a:solidFill>
                <a:effectLst>
                  <a:outerShdw blurRad="38100" dist="38100" dir="2700000" algn="tl">
                    <a:srgbClr val="000000"/>
                  </a:outerShdw>
                </a:effectLst>
                <a:uLnTx/>
                <a:uFillTx/>
              </a:rPr>
              <a:t>Diane Miller JD</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6600"/>
                </a:solidFill>
                <a:effectLst>
                  <a:outerShdw blurRad="38100" dist="38100" dir="2700000" algn="tl">
                    <a:srgbClr val="000000"/>
                  </a:outerShdw>
                </a:effectLst>
                <a:uLnTx/>
                <a:uFillTx/>
              </a:rPr>
              <a:t>Director of Law and Public Policy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6600"/>
                </a:solidFill>
                <a:effectLst>
                  <a:outerShdw blurRad="38100" dist="38100" dir="2700000" algn="tl">
                    <a:srgbClr val="000000"/>
                  </a:outerShdw>
                </a:effectLst>
                <a:uLnTx/>
                <a:uFillTx/>
              </a:rPr>
              <a:t>PMB 218,  2136 Ford Parkway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6600"/>
                </a:solidFill>
                <a:effectLst>
                  <a:outerShdw blurRad="38100" dist="38100" dir="2700000" algn="tl">
                    <a:srgbClr val="000000"/>
                  </a:outerShdw>
                </a:effectLst>
                <a:uLnTx/>
                <a:uFillTx/>
              </a:rPr>
              <a:t>St. Paul, MN  55116-1863</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hlinkClick r:id="rId2"/>
              </a:rPr>
              <a:t>www.nationalhealthfreedom.org</a:t>
            </a:r>
            <a:r>
              <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rPr>
              <a:t>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rPr>
              <a:t>E-mail: </a:t>
            </a:r>
            <a:r>
              <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hlinkClick r:id="rId3"/>
              </a:rPr>
              <a:t>similars@aol.com</a:t>
            </a:r>
            <a:endPar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6600"/>
                </a:solidFill>
                <a:effectLst>
                  <a:outerShdw blurRad="38100" dist="38100" dir="2700000" algn="tl">
                    <a:srgbClr val="000000"/>
                  </a:outerShdw>
                </a:effectLst>
                <a:uLnTx/>
                <a:uFillTx/>
              </a:rPr>
              <a:t>651-470-7367</a:t>
            </a:r>
          </a:p>
          <a:p>
            <a:pPr marL="0" marR="0" lvl="0" indent="0" defTabSz="914400" eaLnBrk="1" fontAlgn="auto" latinLnBrk="0" hangingPunct="1">
              <a:lnSpc>
                <a:spcPct val="90000"/>
              </a:lnSpc>
              <a:spcBef>
                <a:spcPct val="50000"/>
              </a:spcBef>
              <a:spcAft>
                <a:spcPts val="0"/>
              </a:spcAft>
              <a:buClrTx/>
              <a:buSzTx/>
              <a:buFontTx/>
              <a:buNone/>
              <a:tabLst/>
              <a:defRPr/>
            </a:pPr>
            <a:endPar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cs typeface="Times New Roman" pitchFamily="18" charset="0"/>
            </a:endParaRPr>
          </a:p>
        </p:txBody>
      </p:sp>
      <p:sp>
        <p:nvSpPr>
          <p:cNvPr id="2" name="Footer Placeholder 1"/>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Diane Miller JD Copyright 2016</a:t>
            </a:r>
          </a:p>
        </p:txBody>
      </p:sp>
    </p:spTree>
    <p:extLst>
      <p:ext uri="{BB962C8B-B14F-4D97-AF65-F5344CB8AC3E}">
        <p14:creationId xmlns:p14="http://schemas.microsoft.com/office/powerpoint/2010/main" val="3741536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599" y="2514600"/>
            <a:ext cx="6858001" cy="990600"/>
          </a:xfrm>
          <a:solidFill>
            <a:srgbClr val="92D050"/>
          </a:solidFill>
          <a:ln>
            <a:solidFill>
              <a:srgbClr val="FF0000"/>
            </a:solidFill>
            <a:miter lim="800000"/>
            <a:headEnd/>
            <a:tailEnd/>
          </a:ln>
        </p:spPr>
        <p:txBody>
          <a:bodyPr/>
          <a:lstStyle/>
          <a:p>
            <a:pPr eaLnBrk="1" hangingPunct="1">
              <a:defRPr/>
            </a:pPr>
            <a:r>
              <a:rPr lang="en-US" sz="5400" b="1" dirty="0">
                <a:solidFill>
                  <a:srgbClr val="FF0000"/>
                </a:solidFill>
                <a:effectLst>
                  <a:outerShdw blurRad="38100" dist="38100" dir="2700000" algn="tl">
                    <a:srgbClr val="000000"/>
                  </a:outerShdw>
                </a:effectLst>
              </a:rPr>
              <a:t>Freedom to Heal</a:t>
            </a:r>
          </a:p>
        </p:txBody>
      </p:sp>
      <p:sp>
        <p:nvSpPr>
          <p:cNvPr id="183299"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228439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7924800" cy="2133600"/>
          </a:xfrm>
        </p:spPr>
        <p:txBody>
          <a:bodyPr>
            <a:normAutofit fontScale="90000"/>
          </a:bodyPr>
          <a:lstStyle/>
          <a:p>
            <a:pPr eaLnBrk="1" hangingPunct="1">
              <a:defRPr/>
            </a:pPr>
            <a:r>
              <a:rPr lang="en-US" sz="4800" b="1" dirty="0">
                <a:solidFill>
                  <a:srgbClr val="FF0000"/>
                </a:solidFill>
                <a:effectLst>
                  <a:outerShdw blurRad="38100" dist="38100" dir="2700000" algn="tl">
                    <a:srgbClr val="000000"/>
                  </a:outerShdw>
                </a:effectLst>
                <a:cs typeface="Times New Roman" pitchFamily="18" charset="0"/>
              </a:rPr>
              <a:t>Washington State Law</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PRACTICE OF MEDICINE</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Defined  </a:t>
            </a:r>
          </a:p>
        </p:txBody>
      </p:sp>
      <p:sp>
        <p:nvSpPr>
          <p:cNvPr id="93187" name="Rectangle 3"/>
          <p:cNvSpPr>
            <a:spLocks noGrp="1" noChangeArrowheads="1"/>
          </p:cNvSpPr>
          <p:nvPr>
            <p:ph idx="1"/>
          </p:nvPr>
        </p:nvSpPr>
        <p:spPr>
          <a:xfrm>
            <a:off x="685800" y="3276600"/>
            <a:ext cx="7772400" cy="2819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93189" name="Footer Placeholder 1"/>
          <p:cNvSpPr>
            <a:spLocks noGrp="1"/>
          </p:cNvSpPr>
          <p:nvPr>
            <p:ph type="ftr" sz="quarter" idx="11"/>
          </p:nvPr>
        </p:nvSpPr>
        <p:spPr>
          <a:xfrm>
            <a:off x="6781800" y="6108173"/>
            <a:ext cx="1905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
        <p:nvSpPr>
          <p:cNvPr id="861188" name="Rectangle 4"/>
          <p:cNvSpPr>
            <a:spLocks noChangeArrowheads="1"/>
          </p:cNvSpPr>
          <p:nvPr/>
        </p:nvSpPr>
        <p:spPr bwMode="auto">
          <a:xfrm>
            <a:off x="609600" y="3429000"/>
            <a:ext cx="7772400" cy="2862322"/>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dirty="0">
                <a:solidFill>
                  <a:srgbClr val="006600"/>
                </a:solidFill>
                <a:cs typeface="Times New Roman" pitchFamily="18" charset="0"/>
              </a:rPr>
              <a:t>“…(1)  Offers or undertakes to diagnose, cure, advise, or prescribe for any human disease, ailment, injury, infirmity, deformity, pain or other condition, physical or mental, </a:t>
            </a:r>
            <a:r>
              <a:rPr lang="en-US" sz="2800" b="1" i="1" dirty="0">
                <a:solidFill>
                  <a:srgbClr val="FF0000"/>
                </a:solidFill>
                <a:effectLst>
                  <a:outerShdw blurRad="38100" dist="38100" dir="2700000" algn="tl">
                    <a:srgbClr val="000000"/>
                  </a:outerShdw>
                </a:effectLst>
                <a:cs typeface="Times New Roman" pitchFamily="18" charset="0"/>
              </a:rPr>
              <a:t>real or imaginary</a:t>
            </a:r>
            <a:r>
              <a:rPr lang="en-US" sz="2800" b="1" i="1" dirty="0">
                <a:solidFill>
                  <a:srgbClr val="006600"/>
                </a:solidFill>
                <a:cs typeface="Times New Roman" pitchFamily="18" charset="0"/>
              </a:rPr>
              <a:t>, by any means or instrumentality;…”</a:t>
            </a:r>
            <a:r>
              <a:rPr lang="en-US" sz="2400" b="1" i="1" dirty="0">
                <a:solidFill>
                  <a:srgbClr val="006600"/>
                </a:solidFill>
                <a:cs typeface="Times New Roman" pitchFamily="18" charset="0"/>
              </a:rPr>
              <a:t>   		</a:t>
            </a:r>
            <a:r>
              <a:rPr lang="en-US" sz="2000" b="1" dirty="0">
                <a:solidFill>
                  <a:srgbClr val="006600"/>
                </a:solidFill>
                <a:cs typeface="Times New Roman" pitchFamily="18" charset="0"/>
              </a:rPr>
              <a:t>	</a:t>
            </a:r>
            <a:r>
              <a:rPr lang="en-US" sz="1200" b="1" dirty="0">
                <a:solidFill>
                  <a:srgbClr val="006600"/>
                </a:solidFill>
                <a:cs typeface="Times New Roman" pitchFamily="18" charset="0"/>
              </a:rPr>
              <a:t>						Washington RCW 18.71.011</a:t>
            </a:r>
          </a:p>
        </p:txBody>
      </p:sp>
    </p:spTree>
    <p:extLst>
      <p:ext uri="{BB962C8B-B14F-4D97-AF65-F5344CB8AC3E}">
        <p14:creationId xmlns:p14="http://schemas.microsoft.com/office/powerpoint/2010/main" val="23695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381000"/>
            <a:ext cx="7704667" cy="1371600"/>
          </a:xfrm>
          <a:solidFill>
            <a:schemeClr val="accent1"/>
          </a:solidFill>
        </p:spPr>
        <p:txBody>
          <a:bodyPr/>
          <a:lstStyle/>
          <a:p>
            <a:r>
              <a:rPr lang="en-US" b="1" dirty="0">
                <a:solidFill>
                  <a:srgbClr val="FF0000"/>
                </a:solidFill>
                <a:effectLst>
                  <a:outerShdw blurRad="38100" dist="38100" dir="2700000" algn="tl">
                    <a:srgbClr val="000000">
                      <a:alpha val="43137"/>
                    </a:srgbClr>
                  </a:outerShdw>
                </a:effectLst>
              </a:rPr>
              <a:t>Maryland State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Practice of Naturopathic Medicine</a:t>
            </a:r>
          </a:p>
        </p:txBody>
      </p:sp>
      <p:sp>
        <p:nvSpPr>
          <p:cNvPr id="3" name="Content Placeholder 2"/>
          <p:cNvSpPr>
            <a:spLocks noGrp="1"/>
          </p:cNvSpPr>
          <p:nvPr>
            <p:ph idx="1"/>
          </p:nvPr>
        </p:nvSpPr>
        <p:spPr>
          <a:xfrm>
            <a:off x="982133" y="1905000"/>
            <a:ext cx="7704667" cy="4094816"/>
          </a:xfrm>
        </p:spPr>
        <p:txBody>
          <a:bodyPr>
            <a:normAutofit fontScale="92500" lnSpcReduction="10000"/>
          </a:bodyPr>
          <a:lstStyle/>
          <a:p>
            <a:r>
              <a:rPr lang="en-US" dirty="0">
                <a:solidFill>
                  <a:srgbClr val="006600"/>
                </a:solidFill>
              </a:rPr>
              <a:t>§14–5F–01.  </a:t>
            </a:r>
          </a:p>
          <a:p>
            <a:r>
              <a:rPr lang="en-US" b="1" dirty="0">
                <a:solidFill>
                  <a:srgbClr val="006600"/>
                </a:solidFill>
              </a:rPr>
              <a:t>(g)    (1)   “Naturopathic medicine” means</a:t>
            </a:r>
            <a:r>
              <a:rPr lang="en-US" b="1" dirty="0">
                <a:solidFill>
                  <a:srgbClr val="000066"/>
                </a:solidFill>
              </a:rPr>
              <a:t> </a:t>
            </a:r>
            <a:r>
              <a:rPr lang="en-US" b="1" dirty="0">
                <a:solidFill>
                  <a:srgbClr val="FF0000"/>
                </a:solidFill>
              </a:rPr>
              <a:t>the prevention, diagnosis, and treatment of human health conditions, injury, and disease using only patient education and naturopathic therapies and therapeutic substances</a:t>
            </a:r>
            <a:r>
              <a:rPr lang="en-US" b="1" dirty="0">
                <a:solidFill>
                  <a:srgbClr val="000066"/>
                </a:solidFill>
              </a:rPr>
              <a:t> </a:t>
            </a:r>
            <a:r>
              <a:rPr lang="en-US" b="1" dirty="0">
                <a:solidFill>
                  <a:srgbClr val="006600"/>
                </a:solidFill>
              </a:rPr>
              <a:t>recognized by the Council of Naturopathic Medical Education.</a:t>
            </a:r>
          </a:p>
          <a:p>
            <a:r>
              <a:rPr lang="en-US" b="1" dirty="0">
                <a:solidFill>
                  <a:srgbClr val="006600"/>
                </a:solidFill>
              </a:rPr>
              <a:t>(2)   “Naturopathic medicine” includes:</a:t>
            </a:r>
          </a:p>
          <a:p>
            <a:r>
              <a:rPr lang="en-US" b="1" dirty="0">
                <a:solidFill>
                  <a:srgbClr val="006600"/>
                </a:solidFill>
              </a:rPr>
              <a:t>(i)   Counseling;</a:t>
            </a:r>
          </a:p>
          <a:p>
            <a:r>
              <a:rPr lang="en-US" b="1" dirty="0">
                <a:solidFill>
                  <a:srgbClr val="006600"/>
                </a:solidFill>
              </a:rPr>
              <a:t>(ii)   The practice of the mechanical sciences of healing, including mechanotherapy, articular manipulation, corrective and orthopedic gymnastics, hydrotherapy, electrotherapy, and phototherapy; and</a:t>
            </a:r>
          </a:p>
          <a:p>
            <a:r>
              <a:rPr lang="en-US" b="1" dirty="0">
                <a:solidFill>
                  <a:srgbClr val="006600"/>
                </a:solidFill>
              </a:rPr>
              <a:t>(iii)   The practice of the </a:t>
            </a:r>
            <a:r>
              <a:rPr lang="en-US" b="1" dirty="0">
                <a:solidFill>
                  <a:srgbClr val="FF0000"/>
                </a:solidFill>
              </a:rPr>
              <a:t>material sciences of healing, including nutrition, phytotherapy, treatment by natural substances, and external applications.</a:t>
            </a:r>
          </a:p>
          <a:p>
            <a:endParaRPr lang="en-US" dirty="0"/>
          </a:p>
        </p:txBody>
      </p:sp>
      <p:sp>
        <p:nvSpPr>
          <p:cNvPr id="4" name="Footer Placeholder 3"/>
          <p:cNvSpPr>
            <a:spLocks noGrp="1"/>
          </p:cNvSpPr>
          <p:nvPr>
            <p:ph type="ftr" sz="quarter" idx="11"/>
          </p:nvPr>
        </p:nvSpPr>
        <p:spPr>
          <a:xfrm>
            <a:off x="6858000" y="6074789"/>
            <a:ext cx="1828800"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172836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a:noFill/>
        </p:spPr>
        <p:txBody>
          <a:bodyPr/>
          <a:lstStyle/>
          <a:p>
            <a:r>
              <a:rPr lang="en-US" b="1" dirty="0">
                <a:solidFill>
                  <a:srgbClr val="FF0000"/>
                </a:solidFill>
                <a:effectLst>
                  <a:outerShdw blurRad="38100" dist="38100" dir="2700000" algn="tl">
                    <a:srgbClr val="000000">
                      <a:alpha val="43137"/>
                    </a:srgbClr>
                  </a:outerShdw>
                </a:effectLst>
              </a:rPr>
              <a:t>Maryland State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Practice of Naturopathic Medicine</a:t>
            </a:r>
          </a:p>
        </p:txBody>
      </p:sp>
      <p:sp>
        <p:nvSpPr>
          <p:cNvPr id="3" name="Content Placeholder 2"/>
          <p:cNvSpPr>
            <a:spLocks noGrp="1"/>
          </p:cNvSpPr>
          <p:nvPr>
            <p:ph idx="1"/>
          </p:nvPr>
        </p:nvSpPr>
        <p:spPr>
          <a:xfrm>
            <a:off x="304800" y="2057400"/>
            <a:ext cx="7704667" cy="4572000"/>
          </a:xfrm>
          <a:noFill/>
        </p:spPr>
        <p:txBody>
          <a:bodyPr>
            <a:normAutofit/>
          </a:bodyPr>
          <a:lstStyle/>
          <a:p>
            <a:r>
              <a:rPr lang="en-US" b="1" dirty="0">
                <a:solidFill>
                  <a:srgbClr val="006600"/>
                </a:solidFill>
              </a:rPr>
              <a:t>§14–5F–29.  </a:t>
            </a:r>
          </a:p>
          <a:p>
            <a:r>
              <a:rPr lang="en-US" b="1" dirty="0">
                <a:solidFill>
                  <a:srgbClr val="006600"/>
                </a:solidFill>
              </a:rPr>
              <a:t>(a)   Except as otherwise provided in this subtitle, an </a:t>
            </a:r>
            <a:r>
              <a:rPr lang="en-US" b="1" dirty="0">
                <a:solidFill>
                  <a:srgbClr val="FF0000"/>
                </a:solidFill>
              </a:rPr>
              <a:t>individual may not practice, attempt to practice, or offer to practice naturopathic medicine </a:t>
            </a:r>
            <a:r>
              <a:rPr lang="en-US" b="1" dirty="0">
                <a:solidFill>
                  <a:srgbClr val="006600"/>
                </a:solidFill>
              </a:rPr>
              <a:t>in this State without a license.</a:t>
            </a:r>
          </a:p>
          <a:p>
            <a:r>
              <a:rPr lang="en-US" b="1" dirty="0">
                <a:solidFill>
                  <a:srgbClr val="006600"/>
                </a:solidFill>
              </a:rPr>
              <a:t>(b)   An individual who violates this section is </a:t>
            </a:r>
            <a:r>
              <a:rPr lang="en-US" b="1" dirty="0">
                <a:solidFill>
                  <a:srgbClr val="FF0000"/>
                </a:solidFill>
              </a:rPr>
              <a:t>guilty of a felony and on conviction is subject to:</a:t>
            </a:r>
          </a:p>
          <a:p>
            <a:r>
              <a:rPr lang="en-US" b="1" dirty="0">
                <a:solidFill>
                  <a:srgbClr val="006600"/>
                </a:solidFill>
              </a:rPr>
              <a:t>(1)   A</a:t>
            </a:r>
            <a:r>
              <a:rPr lang="en-US" b="1" dirty="0">
                <a:solidFill>
                  <a:srgbClr val="FF0000"/>
                </a:solidFill>
              </a:rPr>
              <a:t> fine not exceeding $10,000 or imprisonment not exceeding 5 years or both; and</a:t>
            </a:r>
          </a:p>
          <a:p>
            <a:r>
              <a:rPr lang="en-US" b="1" dirty="0">
                <a:solidFill>
                  <a:srgbClr val="006600"/>
                </a:solidFill>
              </a:rPr>
              <a:t>(2)   A </a:t>
            </a:r>
            <a:r>
              <a:rPr lang="en-US" b="1" dirty="0">
                <a:solidFill>
                  <a:srgbClr val="FF0000"/>
                </a:solidFill>
              </a:rPr>
              <a:t>civil fine of no more than $50,000 to be levied by the Board.</a:t>
            </a:r>
          </a:p>
          <a:p>
            <a:endParaRPr lang="en-US" dirty="0"/>
          </a:p>
        </p:txBody>
      </p:sp>
      <p:sp>
        <p:nvSpPr>
          <p:cNvPr id="4" name="Footer Placeholder 3"/>
          <p:cNvSpPr>
            <a:spLocks noGrp="1"/>
          </p:cNvSpPr>
          <p:nvPr>
            <p:ph type="ftr" sz="quarter" idx="11"/>
          </p:nvPr>
        </p:nvSpPr>
        <p:spPr>
          <a:xfrm>
            <a:off x="6553200" y="6096000"/>
            <a:ext cx="1953164"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287291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a:solidFill>
            <a:srgbClr val="92D050"/>
          </a:solidFill>
        </p:spPr>
        <p:txBody>
          <a:bodyPr/>
          <a:lstStyle/>
          <a:p>
            <a:r>
              <a:rPr lang="en-US" b="1" dirty="0">
                <a:solidFill>
                  <a:srgbClr val="FF0000"/>
                </a:solidFill>
                <a:effectLst>
                  <a:outerShdw blurRad="38100" dist="38100" dir="2700000" algn="tl">
                    <a:srgbClr val="000000">
                      <a:alpha val="43137"/>
                    </a:srgbClr>
                  </a:outerShdw>
                </a:effectLst>
              </a:rPr>
              <a:t>Maryland State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Practice of Naturopathic Medicine</a:t>
            </a:r>
          </a:p>
        </p:txBody>
      </p:sp>
      <p:sp>
        <p:nvSpPr>
          <p:cNvPr id="3" name="Content Placeholder 2"/>
          <p:cNvSpPr>
            <a:spLocks noGrp="1"/>
          </p:cNvSpPr>
          <p:nvPr>
            <p:ph idx="1"/>
          </p:nvPr>
        </p:nvSpPr>
        <p:spPr>
          <a:xfrm>
            <a:off x="982133" y="1981200"/>
            <a:ext cx="7704667" cy="4648200"/>
          </a:xfrm>
        </p:spPr>
        <p:txBody>
          <a:bodyPr>
            <a:normAutofit/>
          </a:bodyPr>
          <a:lstStyle/>
          <a:p>
            <a:r>
              <a:rPr lang="en-US" b="1" dirty="0">
                <a:solidFill>
                  <a:srgbClr val="006600"/>
                </a:solidFill>
              </a:rPr>
              <a:t>§14–5F–30.  </a:t>
            </a:r>
          </a:p>
          <a:p>
            <a:r>
              <a:rPr lang="en-US" b="1" dirty="0">
                <a:solidFill>
                  <a:srgbClr val="006600"/>
                </a:solidFill>
              </a:rPr>
              <a:t>(a)   Unless an individual is licensed to practice naturopathic medicine, the individual may not:</a:t>
            </a:r>
          </a:p>
          <a:p>
            <a:r>
              <a:rPr lang="en-US" b="1" dirty="0">
                <a:solidFill>
                  <a:srgbClr val="006600"/>
                </a:solidFill>
              </a:rPr>
              <a:t>(1)   Represent to the public by title, by description of services, methods, or procedures, or otherwise, that the individual is licensed by the Board to practice naturopathic medicine;</a:t>
            </a:r>
          </a:p>
          <a:p>
            <a:r>
              <a:rPr lang="en-US" b="1" dirty="0">
                <a:solidFill>
                  <a:srgbClr val="006600"/>
                </a:solidFill>
              </a:rPr>
              <a:t>(2)   Use the title “doctor of naturopathic medicine”, “doctor of naturopathy”, “naturopathic doctor”, or “</a:t>
            </a:r>
            <a:r>
              <a:rPr lang="en-US" b="1" dirty="0">
                <a:solidFill>
                  <a:srgbClr val="FF0000"/>
                </a:solidFill>
              </a:rPr>
              <a:t>naturopath”</a:t>
            </a:r>
            <a:r>
              <a:rPr lang="en-US" b="1" dirty="0">
                <a:solidFill>
                  <a:srgbClr val="006600"/>
                </a:solidFill>
              </a:rPr>
              <a:t>; or</a:t>
            </a:r>
          </a:p>
          <a:p>
            <a:r>
              <a:rPr lang="en-US" b="1" dirty="0">
                <a:solidFill>
                  <a:srgbClr val="006600"/>
                </a:solidFill>
              </a:rPr>
              <a:t>(3)   Use the initials “N.D.”, “ND”, “NMD”, or “N.M.D.” after the name of the individual.</a:t>
            </a:r>
          </a:p>
          <a:p>
            <a:r>
              <a:rPr lang="en-US" b="1" dirty="0">
                <a:solidFill>
                  <a:srgbClr val="006600"/>
                </a:solidFill>
              </a:rPr>
              <a:t>(b)   An individual licensed to practice naturopathic medicine in the State may not use the title “physician”.</a:t>
            </a:r>
          </a:p>
          <a:p>
            <a:endParaRPr lang="en-US" dirty="0"/>
          </a:p>
        </p:txBody>
      </p:sp>
      <p:sp>
        <p:nvSpPr>
          <p:cNvPr id="4" name="Footer Placeholder 3"/>
          <p:cNvSpPr>
            <a:spLocks noGrp="1"/>
          </p:cNvSpPr>
          <p:nvPr>
            <p:ph type="ftr" sz="quarter" idx="11"/>
          </p:nvPr>
        </p:nvSpPr>
        <p:spPr>
          <a:xfrm>
            <a:off x="6629400" y="6264275"/>
            <a:ext cx="1885517"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12573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1000" y="381000"/>
            <a:ext cx="8077200" cy="1295400"/>
          </a:xfrm>
        </p:spPr>
        <p:txBody>
          <a:bodyPr>
            <a:normAutofit fontScale="90000"/>
          </a:bodyPr>
          <a:lstStyle/>
          <a:p>
            <a:pPr eaLnBrk="1" hangingPunct="1">
              <a:defRPr/>
            </a:pPr>
            <a:r>
              <a:rPr lang="en-US" sz="4800" b="1" dirty="0">
                <a:solidFill>
                  <a:srgbClr val="FF0000"/>
                </a:solidFill>
                <a:effectLst>
                  <a:outerShdw blurRad="38100" dist="38100" dir="2700000" algn="tl">
                    <a:srgbClr val="000000"/>
                  </a:outerShdw>
                </a:effectLst>
                <a:cs typeface="Times New Roman" pitchFamily="18" charset="0"/>
              </a:rPr>
              <a:t>Kansas Healing Arts</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Not a Natural Right</a:t>
            </a:r>
          </a:p>
        </p:txBody>
      </p:sp>
      <p:sp>
        <p:nvSpPr>
          <p:cNvPr id="108547" name="Rectangle 3"/>
          <p:cNvSpPr>
            <a:spLocks noGrp="1" noChangeArrowheads="1"/>
          </p:cNvSpPr>
          <p:nvPr>
            <p:ph idx="1"/>
          </p:nvPr>
        </p:nvSpPr>
        <p:spPr>
          <a:xfrm>
            <a:off x="685800" y="2133600"/>
            <a:ext cx="7772400" cy="3962400"/>
          </a:xfrm>
        </p:spPr>
        <p:txBody>
          <a:bodyPr/>
          <a:lstStyle/>
          <a:p>
            <a:pPr eaLnBrk="1" hangingPunct="1">
              <a:buFontTx/>
              <a:buNone/>
            </a:pPr>
            <a:r>
              <a:rPr lang="en-US" altLang="en-US" sz="4000" b="1" dirty="0">
                <a:cs typeface="Times New Roman" pitchFamily="18" charset="0"/>
              </a:rPr>
              <a:t>  </a:t>
            </a:r>
            <a:endParaRPr lang="en-US" altLang="en-US" sz="1800" b="1" dirty="0">
              <a:cs typeface="Times New Roman" pitchFamily="18" charset="0"/>
            </a:endParaRPr>
          </a:p>
        </p:txBody>
      </p:sp>
      <p:sp>
        <p:nvSpPr>
          <p:cNvPr id="108549" name="Footer Placeholder 1"/>
          <p:cNvSpPr>
            <a:spLocks noGrp="1"/>
          </p:cNvSpPr>
          <p:nvPr>
            <p:ph type="ftr" sz="quarter" idx="11"/>
          </p:nvPr>
        </p:nvSpPr>
        <p:spPr>
          <a:xfrm>
            <a:off x="6324600" y="6111875"/>
            <a:ext cx="2044505" cy="361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000" dirty="0">
                <a:solidFill>
                  <a:srgbClr val="000000"/>
                </a:solidFill>
              </a:rPr>
              <a:t>Diane Miller JD Copyright 2016</a:t>
            </a:r>
          </a:p>
        </p:txBody>
      </p:sp>
      <p:sp>
        <p:nvSpPr>
          <p:cNvPr id="743428" name="Rectangle 4"/>
          <p:cNvSpPr>
            <a:spLocks noChangeArrowheads="1"/>
          </p:cNvSpPr>
          <p:nvPr/>
        </p:nvSpPr>
        <p:spPr bwMode="auto">
          <a:xfrm>
            <a:off x="609600" y="2057400"/>
            <a:ext cx="7772400" cy="440120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000" b="1" dirty="0">
                <a:solidFill>
                  <a:srgbClr val="006600"/>
                </a:solidFill>
              </a:rPr>
              <a:t>65-2801</a:t>
            </a:r>
          </a:p>
          <a:p>
            <a:pPr fontAlgn="base">
              <a:spcBef>
                <a:spcPct val="0"/>
              </a:spcBef>
              <a:spcAft>
                <a:spcPct val="0"/>
              </a:spcAft>
              <a:defRPr/>
            </a:pPr>
            <a:r>
              <a:rPr lang="en-US" sz="2000" b="1" dirty="0">
                <a:solidFill>
                  <a:srgbClr val="006600"/>
                </a:solidFill>
              </a:rPr>
              <a:t>Chapter 65.--PUBLIC HEALTH </a:t>
            </a:r>
          </a:p>
          <a:p>
            <a:pPr fontAlgn="base">
              <a:spcBef>
                <a:spcPct val="0"/>
              </a:spcBef>
              <a:spcAft>
                <a:spcPct val="0"/>
              </a:spcAft>
              <a:defRPr/>
            </a:pPr>
            <a:r>
              <a:rPr lang="en-US" sz="2000" b="1" dirty="0">
                <a:solidFill>
                  <a:srgbClr val="006600"/>
                </a:solidFill>
              </a:rPr>
              <a:t>Article 28.--HEALING ARTS </a:t>
            </a:r>
          </a:p>
          <a:p>
            <a:pPr fontAlgn="base">
              <a:spcBef>
                <a:spcPct val="0"/>
              </a:spcBef>
              <a:spcAft>
                <a:spcPct val="0"/>
              </a:spcAft>
              <a:defRPr/>
            </a:pPr>
            <a:r>
              <a:rPr lang="en-US" sz="2000" b="1" dirty="0">
                <a:solidFill>
                  <a:srgbClr val="006600"/>
                </a:solidFill>
              </a:rPr>
              <a:t>      65-2801.   Purpose. </a:t>
            </a:r>
            <a:r>
              <a:rPr lang="en-US" sz="2000" b="1" dirty="0">
                <a:solidFill>
                  <a:srgbClr val="FF2929"/>
                </a:solidFill>
              </a:rPr>
              <a:t>Recognizing that the practice of the healing arts is a privilege granted by legislative authority and is not a natural right of individuals,</a:t>
            </a:r>
            <a:r>
              <a:rPr lang="en-US" sz="2000" b="1" dirty="0">
                <a:solidFill>
                  <a:srgbClr val="000099"/>
                </a:solidFill>
              </a:rPr>
              <a:t> </a:t>
            </a:r>
            <a:r>
              <a:rPr lang="en-US" sz="2000" b="1" dirty="0">
                <a:solidFill>
                  <a:srgbClr val="006600"/>
                </a:solidFill>
              </a:rPr>
              <a:t>it is deemed necessary as a matter of policy in the interests of public health, safety and welfare, to provide laws and provisions covering the granting of that privilege and its subsequent use, control and regulation to the end that the public shall be properly protected against unprofessional, improper, unauthorized and unqualified practice of the healing arts and from unprofessional conduct by persons licensed to practice under this act. </a:t>
            </a:r>
          </a:p>
          <a:p>
            <a:pPr fontAlgn="base">
              <a:spcBef>
                <a:spcPct val="0"/>
              </a:spcBef>
              <a:spcAft>
                <a:spcPct val="0"/>
              </a:spcAft>
              <a:defRPr/>
            </a:pPr>
            <a:r>
              <a:rPr lang="en-US" sz="2000" b="1" dirty="0">
                <a:solidFill>
                  <a:srgbClr val="006600"/>
                </a:solidFill>
              </a:rPr>
              <a:t>      History:   L. 1957, ch. 343, § 1; July 1. </a:t>
            </a:r>
          </a:p>
        </p:txBody>
      </p:sp>
    </p:spTree>
    <p:extLst>
      <p:ext uri="{BB962C8B-B14F-4D97-AF65-F5344CB8AC3E}">
        <p14:creationId xmlns:p14="http://schemas.microsoft.com/office/powerpoint/2010/main" val="2654145686"/>
      </p:ext>
    </p:extLst>
  </p:cSld>
  <p:clrMapOvr>
    <a:masterClrMapping/>
  </p:clrMapOvr>
</p:sld>
</file>

<file path=ppt/theme/theme1.xml><?xml version="1.0" encoding="utf-8"?>
<a:theme xmlns:a="http://schemas.openxmlformats.org/drawingml/2006/main" name="1_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982</TotalTime>
  <Words>1436</Words>
  <Application>Microsoft Office PowerPoint</Application>
  <PresentationFormat>On-screen Show (4:3)</PresentationFormat>
  <Paragraphs>347</Paragraphs>
  <Slides>49</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Albertus Extra Bold</vt:lpstr>
      <vt:lpstr>Arial</vt:lpstr>
      <vt:lpstr>Calibri</vt:lpstr>
      <vt:lpstr>Tahoma</vt:lpstr>
      <vt:lpstr>Times New Roman</vt:lpstr>
      <vt:lpstr>Trebuchet MS</vt:lpstr>
      <vt:lpstr>Wingdings 3</vt:lpstr>
      <vt:lpstr>1_Selling a Product or Service</vt:lpstr>
      <vt:lpstr>Facet</vt:lpstr>
      <vt:lpstr>PowerPoint Presentation</vt:lpstr>
      <vt:lpstr>Law - The Voice of</vt:lpstr>
      <vt:lpstr>PowerPoint Presentation</vt:lpstr>
      <vt:lpstr>2015-2016 Washington Homeopath Investigation</vt:lpstr>
      <vt:lpstr>Washington State Law PRACTICE OF MEDICINE Defined  </vt:lpstr>
      <vt:lpstr>Maryland State Law Practice of Naturopathic Medicine</vt:lpstr>
      <vt:lpstr>Maryland State Law Practice of Naturopathic Medicine</vt:lpstr>
      <vt:lpstr>Maryland State Law Practice of Naturopathic Medicine</vt:lpstr>
      <vt:lpstr>Kansas Healing Arts Not a Natural Right</vt:lpstr>
      <vt:lpstr>New Mexico 61-35-2 Complementary and Alternative Health Care Services:</vt:lpstr>
      <vt:lpstr>2017 Safe Harbor  Health Freedom States!</vt:lpstr>
      <vt:lpstr>PowerPoint Presentation</vt:lpstr>
      <vt:lpstr>PowerPoint Presentation</vt:lpstr>
      <vt:lpstr>PowerPoint Presentation</vt:lpstr>
      <vt:lpstr>State Groups  Working on Many Issues</vt:lpstr>
      <vt:lpstr>PowerPoint Presentation</vt:lpstr>
      <vt:lpstr>VACCINE MANDATES</vt:lpstr>
      <vt:lpstr>Parents Coerced into Getting Vaccines for their Children</vt:lpstr>
      <vt:lpstr>GMO Labeling</vt:lpstr>
      <vt:lpstr>Parents Forced to Agree to Chemotherapy for their Children</vt:lpstr>
      <vt:lpstr>PowerPoint Presentation</vt:lpstr>
      <vt:lpstr>Federal Issues</vt:lpstr>
      <vt:lpstr>FDA Definition of Drug</vt:lpstr>
      <vt:lpstr>Dietary Supplement = Food</vt:lpstr>
      <vt:lpstr>U.S. Dietary Supplements </vt:lpstr>
      <vt:lpstr>U.S. Dietary Supplements </vt:lpstr>
      <vt:lpstr>U.S. Dietary Supplements </vt:lpstr>
      <vt:lpstr> WHO is representing YOU?</vt:lpstr>
      <vt:lpstr>Need Leaders</vt:lpstr>
      <vt:lpstr> U.S. Health Freedom Congress</vt:lpstr>
      <vt:lpstr>PowerPoint Presentation</vt:lpstr>
      <vt:lpstr>U.S. Health Freedom Congress</vt:lpstr>
      <vt:lpstr>Principles  of  Health Freedom</vt:lpstr>
      <vt:lpstr>Principle  #1.  The fundamental right of self-determination of individuals, to be let alone to survive on their own terms and in their own manner.</vt:lpstr>
      <vt:lpstr>Principle  #2.  The freedom to perceive and to act as one wishes to secure health and survival.</vt:lpstr>
      <vt:lpstr>Principle #3  The freedom to access who and what one needs or prefers for ones health and survival</vt:lpstr>
      <vt:lpstr>Principle #4  The responsibility to do no harm.</vt:lpstr>
      <vt:lpstr>Principle #5  The responsibility to respectfully tolerate diverse options in health, healing, and survival choices.</vt:lpstr>
      <vt:lpstr>Principle #6  The duty of corporations and institutions to be trustworthy entities upholding health freedom rights and liberties of members of the human family, and abiding by health freedom responsibilities.</vt:lpstr>
      <vt:lpstr>Principle #7  And in light of the special legal nature of corporate entities and their systemic impact on the human family, the duty to:</vt:lpstr>
      <vt:lpstr>#7-1  -honor and preserve the sovereign nature of individuals, the sovereignty of the United States; and avoid any negative impact on the sovereignty of other nation states;</vt:lpstr>
      <vt:lpstr>#7-2  -honor and preserve American financial and cultural diversity and multicultural systems, and avoid negative financial or cultural impacts on other nation states; </vt:lpstr>
      <vt:lpstr>#7-3  -avoid creating or being monopolies, and avoid the use of large monopolistic ownership of resources to dominate cultures, public policies, regulations and laws;</vt:lpstr>
      <vt:lpstr> #7-4  -avoid dominant control of natural resources, avoid the suppression of access to natural resources, and avoid potentially harmful modification or destruction of natural resources; and</vt:lpstr>
      <vt:lpstr>#7-5  -avoid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vt:lpstr>
      <vt:lpstr>Principle #8  </vt:lpstr>
      <vt:lpstr>BE  AN AGENT OF CHANGE</vt:lpstr>
      <vt:lpstr>PowerPoint Presentation</vt:lpstr>
      <vt:lpstr>Freedom to Heal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M</dc:creator>
  <cp:lastModifiedBy>Owner</cp:lastModifiedBy>
  <cp:revision>55</cp:revision>
  <dcterms:created xsi:type="dcterms:W3CDTF">2013-04-02T03:21:10Z</dcterms:created>
  <dcterms:modified xsi:type="dcterms:W3CDTF">2017-06-05T22:42:04Z</dcterms:modified>
</cp:coreProperties>
</file>