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48" r:id="rId1"/>
    <p:sldMasterId id="2147484760" r:id="rId2"/>
  </p:sldMasterIdLst>
  <p:notesMasterIdLst>
    <p:notesMasterId r:id="rId66"/>
  </p:notesMasterIdLst>
  <p:sldIdLst>
    <p:sldId id="257" r:id="rId3"/>
    <p:sldId id="262" r:id="rId4"/>
    <p:sldId id="258" r:id="rId5"/>
    <p:sldId id="369" r:id="rId6"/>
    <p:sldId id="368" r:id="rId7"/>
    <p:sldId id="317" r:id="rId8"/>
    <p:sldId id="296" r:id="rId9"/>
    <p:sldId id="318" r:id="rId10"/>
    <p:sldId id="268" r:id="rId11"/>
    <p:sldId id="356" r:id="rId12"/>
    <p:sldId id="357" r:id="rId13"/>
    <p:sldId id="358" r:id="rId14"/>
    <p:sldId id="359" r:id="rId15"/>
    <p:sldId id="360" r:id="rId16"/>
    <p:sldId id="361" r:id="rId17"/>
    <p:sldId id="362" r:id="rId18"/>
    <p:sldId id="363" r:id="rId19"/>
    <p:sldId id="364" r:id="rId20"/>
    <p:sldId id="366" r:id="rId21"/>
    <p:sldId id="365" r:id="rId22"/>
    <p:sldId id="309" r:id="rId23"/>
    <p:sldId id="310" r:id="rId24"/>
    <p:sldId id="302" r:id="rId25"/>
    <p:sldId id="273" r:id="rId26"/>
    <p:sldId id="300" r:id="rId27"/>
    <p:sldId id="353" r:id="rId28"/>
    <p:sldId id="354" r:id="rId29"/>
    <p:sldId id="350" r:id="rId30"/>
    <p:sldId id="352" r:id="rId31"/>
    <p:sldId id="306" r:id="rId32"/>
    <p:sldId id="367" r:id="rId33"/>
    <p:sldId id="307" r:id="rId34"/>
    <p:sldId id="308" r:id="rId35"/>
    <p:sldId id="319" r:id="rId36"/>
    <p:sldId id="322" r:id="rId37"/>
    <p:sldId id="323" r:id="rId38"/>
    <p:sldId id="324" r:id="rId39"/>
    <p:sldId id="327" r:id="rId40"/>
    <p:sldId id="355" r:id="rId41"/>
    <p:sldId id="325" r:id="rId42"/>
    <p:sldId id="326" r:id="rId43"/>
    <p:sldId id="329" r:id="rId44"/>
    <p:sldId id="299" r:id="rId45"/>
    <p:sldId id="304" r:id="rId46"/>
    <p:sldId id="348" r:id="rId47"/>
    <p:sldId id="349" r:id="rId48"/>
    <p:sldId id="284"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99FF66"/>
    <a:srgbClr val="FF6699"/>
    <a:srgbClr val="FF0066"/>
    <a:srgbClr val="000066"/>
    <a:srgbClr val="3366FF"/>
    <a:srgbClr val="FFFF00"/>
    <a:srgbClr val="0000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963C2-357A-4F48-A2DB-375FEA699EA8}" type="datetimeFigureOut">
              <a:rPr lang="en-US" smtClean="0"/>
              <a:t>10/9/2019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6B448-686D-4556-844E-455FDA217208}" type="slidenum">
              <a:rPr lang="en-US" smtClean="0"/>
              <a:t>‹#›</a:t>
            </a:fld>
            <a:endParaRPr lang="en-US" dirty="0"/>
          </a:p>
        </p:txBody>
      </p:sp>
    </p:spTree>
    <p:extLst>
      <p:ext uri="{BB962C8B-B14F-4D97-AF65-F5344CB8AC3E}">
        <p14:creationId xmlns:p14="http://schemas.microsoft.com/office/powerpoint/2010/main" val="277628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5B909D-6D4F-4C35-8E4F-01B1B9E6AE69}" type="slidenum">
              <a:rPr lang="en-US" sz="1200">
                <a:solidFill>
                  <a:srgbClr val="000000"/>
                </a:solidFill>
              </a:rPr>
              <a:pPr eaLnBrk="1" hangingPunct="1"/>
              <a:t>1</a:t>
            </a:fld>
            <a:endParaRPr lang="en-US" sz="1200" dirty="0">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13</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36057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14</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90155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413902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16</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97671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45081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18</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48479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19</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81745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20</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55470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020717-27BE-426F-BD74-EB0FFC5F649E}" type="slidenum">
              <a:rPr lang="en-US" altLang="en-US" sz="1200">
                <a:solidFill>
                  <a:prstClr val="black"/>
                </a:solidFill>
              </a:rPr>
              <a:pPr eaLnBrk="1" hangingPunct="1"/>
              <a:t>23</a:t>
            </a:fld>
            <a:endParaRPr lang="en-US" altLang="en-US" sz="1200" dirty="0">
              <a:solidFill>
                <a:prstClr val="black"/>
              </a:solidFill>
            </a:endParaRPr>
          </a:p>
        </p:txBody>
      </p:sp>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32B4A-893F-4972-901C-0B341DFEE0A8}" type="slidenum">
              <a:rPr lang="en-US" sz="1200">
                <a:solidFill>
                  <a:srgbClr val="000000"/>
                </a:solidFill>
              </a:rPr>
              <a:pPr eaLnBrk="1" hangingPunct="1"/>
              <a:t>24</a:t>
            </a:fld>
            <a:endParaRPr lang="en-US" sz="1200" dirty="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00316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25</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26</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63919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27</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17430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73D39A3-B918-41C3-94BE-768106AF4FDF}"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182876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D39A3-B918-41C3-94BE-768106AF4FDF}" type="slidenum">
              <a:rPr lang="en-US" sz="1200">
                <a:solidFill>
                  <a:srgbClr val="000000"/>
                </a:solidFill>
              </a:rPr>
              <a:pPr eaLnBrk="1" hangingPunct="1"/>
              <a:t>29</a:t>
            </a:fld>
            <a:endParaRPr lang="en-US" sz="1200" dirty="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67789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9712162-F26A-4499-8A94-B8C9B862A461}" type="slidenum">
              <a:rPr kumimoji="0" lang="en-US" sz="1200" b="0" i="0" u="none" strike="noStrike" kern="0" cap="none" spc="0" normalizeH="0" baseline="0" noProof="0">
                <a:ln>
                  <a:noFill/>
                </a:ln>
                <a:solidFill>
                  <a:srgbClr val="000000"/>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200" b="0" i="0" u="none" strike="noStrike" kern="0" cap="none" spc="0" normalizeH="0" baseline="0" noProof="0" dirty="0">
              <a:ln>
                <a:noFill/>
              </a:ln>
              <a:solidFill>
                <a:srgbClr val="000000"/>
              </a:solidFill>
              <a:effectLst/>
              <a:uLnTx/>
              <a:uFillTx/>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077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E9E8442A-C3D3-4B4D-AAED-609C173E7662}"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35</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3230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3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BAF3067-11D7-45D2-B8A4-0C537DDE3DD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54245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D3110B0-AD58-49F9-8686-D697A33F05E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590982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AEAF44D-4F7E-4656-963F-5B52FDBBD63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11819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954670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DC30B08-04C4-4542-B50E-1704DC5E846B}"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544137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DC30B08-04C4-4542-B50E-1704DC5E846B}"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40</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756852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D8F6091-0D44-437C-8255-44F24B20550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752965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3F6A6-FABC-4502-9516-18299173F215}" type="slidenum">
              <a:rPr lang="en-US" sz="1200">
                <a:solidFill>
                  <a:srgbClr val="000000"/>
                </a:solidFill>
              </a:rPr>
              <a:pPr eaLnBrk="1" hangingPunct="1"/>
              <a:t>47</a:t>
            </a:fld>
            <a:endParaRPr lang="en-US" sz="1200" dirty="0">
              <a:solidFill>
                <a:srgbClr val="000000"/>
              </a:solidFill>
            </a:endParaRPr>
          </a:p>
        </p:txBody>
      </p:sp>
      <p:sp>
        <p:nvSpPr>
          <p:cNvPr id="215043" name="Rectangle 2"/>
          <p:cNvSpPr>
            <a:spLocks noGrp="1" noRot="1" noChangeAspect="1" noChangeArrowheads="1" noTextEdit="1"/>
          </p:cNvSpPr>
          <p:nvPr>
            <p:ph type="sldImg"/>
          </p:nvPr>
        </p:nvSpPr>
        <p:spPr>
          <a:xfrm>
            <a:off x="1135063" y="687388"/>
            <a:ext cx="4586287" cy="3440112"/>
          </a:xfrm>
          <a:ln/>
        </p:spPr>
      </p:sp>
      <p:sp>
        <p:nvSpPr>
          <p:cNvPr id="215044"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90BB996-1FEF-4448-98E1-E105D264740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xfrm>
            <a:off x="1135063" y="687388"/>
            <a:ext cx="4586287" cy="3440112"/>
          </a:xfrm>
          <a:ln/>
        </p:spPr>
      </p:sp>
      <p:sp>
        <p:nvSpPr>
          <p:cNvPr id="15155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83715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A29A6C9-F14A-4CCE-9C86-2322924F9A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xfrm>
            <a:off x="1135063" y="687388"/>
            <a:ext cx="4586287" cy="3440112"/>
          </a:xfrm>
          <a:ln/>
        </p:spPr>
      </p:sp>
      <p:sp>
        <p:nvSpPr>
          <p:cNvPr id="15360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522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05678FC-6AD5-40FA-B8E4-733A48F000A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1135063" y="687388"/>
            <a:ext cx="4586287" cy="3440112"/>
          </a:xfrm>
          <a:ln/>
        </p:spPr>
      </p:sp>
      <p:sp>
        <p:nvSpPr>
          <p:cNvPr id="15565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09969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F2685D8-FA95-4BD6-8033-669B9E91045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35063" y="687388"/>
            <a:ext cx="4586287" cy="3440112"/>
          </a:xfrm>
          <a:ln/>
        </p:spPr>
      </p:sp>
      <p:sp>
        <p:nvSpPr>
          <p:cNvPr id="1577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3395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5C46520-949D-445B-8DF7-C71D892EF95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xfrm>
            <a:off x="1135063" y="687388"/>
            <a:ext cx="4586287" cy="3440112"/>
          </a:xfrm>
          <a:ln/>
        </p:spPr>
      </p:sp>
      <p:sp>
        <p:nvSpPr>
          <p:cNvPr id="15974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2987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A2E0658-CF32-4A76-8DB5-27AB164D26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xfrm>
            <a:off x="1135063" y="687388"/>
            <a:ext cx="4586287" cy="3440112"/>
          </a:xfrm>
          <a:ln/>
        </p:spPr>
      </p:sp>
      <p:sp>
        <p:nvSpPr>
          <p:cNvPr id="16179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8662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00A7661-0091-4712-BC45-8F886A59701F}"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1558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1B36B27-1DBC-479C-836F-EED87B82B20A}"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xfrm>
            <a:off x="1135063" y="687388"/>
            <a:ext cx="4586287" cy="3440112"/>
          </a:xfrm>
          <a:ln/>
        </p:spPr>
      </p:sp>
      <p:sp>
        <p:nvSpPr>
          <p:cNvPr id="16384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25589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75D0801-B913-4DFC-B5A9-4EDEACC09FE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xfrm>
            <a:off x="1135063" y="687388"/>
            <a:ext cx="4586287" cy="3440112"/>
          </a:xfrm>
          <a:ln/>
        </p:spPr>
      </p:sp>
      <p:sp>
        <p:nvSpPr>
          <p:cNvPr id="16589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07122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6F0A6EF-36D2-4873-9C28-C63AC5C6494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35063" y="687388"/>
            <a:ext cx="4586287" cy="3440112"/>
          </a:xfrm>
          <a:ln/>
        </p:spPr>
      </p:sp>
      <p:sp>
        <p:nvSpPr>
          <p:cNvPr id="16794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34350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BEF5B1E-D2D8-45C7-8F19-F472483DE0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xfrm>
            <a:off x="1135063" y="687388"/>
            <a:ext cx="4586287" cy="3440112"/>
          </a:xfrm>
          <a:ln/>
        </p:spPr>
      </p:sp>
      <p:sp>
        <p:nvSpPr>
          <p:cNvPr id="16998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7536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09E0270-DCC4-4DDA-8FF2-2ECFE39CC85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1135063" y="687388"/>
            <a:ext cx="4586287" cy="3440112"/>
          </a:xfrm>
          <a:ln/>
        </p:spPr>
      </p:sp>
      <p:sp>
        <p:nvSpPr>
          <p:cNvPr id="17203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4082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A505952-0F25-44F0-8662-A455CF6CB06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xfrm>
            <a:off x="1135063" y="687388"/>
            <a:ext cx="4586287" cy="3440112"/>
          </a:xfrm>
          <a:ln/>
        </p:spPr>
      </p:sp>
      <p:sp>
        <p:nvSpPr>
          <p:cNvPr id="17408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0005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13BB60D-A8C1-4FB3-94E9-B04CB5F76ED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xfrm>
            <a:off x="1135063" y="687388"/>
            <a:ext cx="4586287" cy="3440112"/>
          </a:xfrm>
          <a:ln/>
        </p:spPr>
      </p:sp>
      <p:sp>
        <p:nvSpPr>
          <p:cNvPr id="17613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85471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7416D4A-663D-4030-9729-C591F687CB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xfrm>
            <a:off x="1135063" y="687388"/>
            <a:ext cx="4586287" cy="3440112"/>
          </a:xfrm>
          <a:ln/>
        </p:spPr>
      </p:sp>
      <p:sp>
        <p:nvSpPr>
          <p:cNvPr id="17818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1977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DACC5F-ADBF-4BCE-A5FA-F9CA8E8C2F7D}"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62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1135063" y="687388"/>
            <a:ext cx="4586287" cy="3440112"/>
          </a:xfrm>
          <a:ln/>
        </p:spPr>
      </p:sp>
      <p:sp>
        <p:nvSpPr>
          <p:cNvPr id="18022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7912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4219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9</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56490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11</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55426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12</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14997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dirty="0">
                <a:solidFill>
                  <a:srgbClr val="F8F8F8"/>
                </a:solidFill>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grpSp>
      <p:sp>
        <p:nvSpPr>
          <p:cNvPr id="22221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en-US" noProof="0"/>
              <a:t>Click to edit Master title style</a:t>
            </a:r>
          </a:p>
        </p:txBody>
      </p:sp>
      <p:sp>
        <p:nvSpPr>
          <p:cNvPr id="22221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en-US" noProof="0"/>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endParaRPr lang="en-US" dirty="0"/>
          </a:p>
        </p:txBody>
      </p:sp>
      <p:sp>
        <p:nvSpPr>
          <p:cNvPr id="17"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pPr>
              <a:defRPr/>
            </a:pPr>
            <a:endParaRPr lang="en-US" dirty="0"/>
          </a:p>
        </p:txBody>
      </p:sp>
      <p:sp>
        <p:nvSpPr>
          <p:cNvPr id="18" name="Rectangle 18"/>
          <p:cNvSpPr>
            <a:spLocks noGrp="1" noChangeArrowheads="1"/>
          </p:cNvSpPr>
          <p:nvPr>
            <p:ph type="sldNum" sz="quarter" idx="12"/>
          </p:nvPr>
        </p:nvSpPr>
        <p:spPr/>
        <p:txBody>
          <a:bodyPr/>
          <a:lstStyle>
            <a:lvl1pPr>
              <a:defRPr smtClean="0"/>
            </a:lvl1pPr>
          </a:lstStyle>
          <a:p>
            <a:pPr>
              <a:defRPr/>
            </a:pPr>
            <a:fld id="{F30CB26F-34CB-43CE-AC95-88731A0CEA63}" type="slidenum">
              <a:rPr lang="en-US" altLang="en-US"/>
              <a:pPr>
                <a:defRPr/>
              </a:pPr>
              <a:t>‹#›</a:t>
            </a:fld>
            <a:endParaRPr lang="en-US" altLang="en-US" dirty="0"/>
          </a:p>
        </p:txBody>
      </p:sp>
    </p:spTree>
    <p:extLst>
      <p:ext uri="{BB962C8B-B14F-4D97-AF65-F5344CB8AC3E}">
        <p14:creationId xmlns:p14="http://schemas.microsoft.com/office/powerpoint/2010/main" val="155213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95176B-92DC-40C4-9DCE-EAAC56FA4E04}" type="slidenum">
              <a:rPr lang="en-US" altLang="en-US"/>
              <a:pPr>
                <a:defRPr/>
              </a:pPr>
              <a:t>‹#›</a:t>
            </a:fld>
            <a:endParaRPr lang="en-US" altLang="en-US" dirty="0"/>
          </a:p>
        </p:txBody>
      </p:sp>
    </p:spTree>
    <p:extLst>
      <p:ext uri="{BB962C8B-B14F-4D97-AF65-F5344CB8AC3E}">
        <p14:creationId xmlns:p14="http://schemas.microsoft.com/office/powerpoint/2010/main" val="38381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C16843-F663-48D9-A74E-1D3432FF1D93}" type="slidenum">
              <a:rPr lang="en-US" altLang="en-US"/>
              <a:pPr>
                <a:defRPr/>
              </a:pPr>
              <a:t>‹#›</a:t>
            </a:fld>
            <a:endParaRPr lang="en-US" altLang="en-US" dirty="0"/>
          </a:p>
        </p:txBody>
      </p:sp>
    </p:spTree>
    <p:extLst>
      <p:ext uri="{BB962C8B-B14F-4D97-AF65-F5344CB8AC3E}">
        <p14:creationId xmlns:p14="http://schemas.microsoft.com/office/powerpoint/2010/main" val="225378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E6EB72E-5E66-403E-941A-03362CEA26D8}"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6289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D873CB2-4CF4-432F-8F0E-BB15F3754DC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392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042ADDA6-2612-4D59-A201-6E6DAFD7C6E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4463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EEC14068-0095-402C-BDF2-A36B27A0FC4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9655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521F75B3-5883-4AC4-B954-6A824E00EBE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005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D3AD8432-B087-4F4D-8FAB-4C15179016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612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99516A3-A483-4BBF-9DEE-9D85A43A26C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8790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87A8ED73-634D-41CD-9A07-4F5A6A21B1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592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AFE0B2-1284-41F6-8B02-3716935E9B55}" type="slidenum">
              <a:rPr lang="en-US" altLang="en-US"/>
              <a:pPr>
                <a:defRPr/>
              </a:pPr>
              <a:t>‹#›</a:t>
            </a:fld>
            <a:endParaRPr lang="en-US" altLang="en-US" dirty="0"/>
          </a:p>
        </p:txBody>
      </p:sp>
    </p:spTree>
    <p:extLst>
      <p:ext uri="{BB962C8B-B14F-4D97-AF65-F5344CB8AC3E}">
        <p14:creationId xmlns:p14="http://schemas.microsoft.com/office/powerpoint/2010/main" val="1775016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BBFB3BD1-30D7-42C7-A883-BC6558BF1F3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0633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40257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826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274723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1751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557514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43FE4C4-839E-41B9-9039-B2594E6C8FC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528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CBFF027-33B7-44B8-96BD-221793E1677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453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74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6055EF-31F7-46AA-B6FD-796102872BB4}" type="slidenum">
              <a:rPr lang="en-US" altLang="en-US"/>
              <a:pPr>
                <a:defRPr/>
              </a:pPr>
              <a:t>‹#›</a:t>
            </a:fld>
            <a:endParaRPr lang="en-US" altLang="en-US" dirty="0"/>
          </a:p>
        </p:txBody>
      </p:sp>
    </p:spTree>
    <p:extLst>
      <p:ext uri="{BB962C8B-B14F-4D97-AF65-F5344CB8AC3E}">
        <p14:creationId xmlns:p14="http://schemas.microsoft.com/office/powerpoint/2010/main" val="395760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022A49C-4DD7-4732-8E16-940635B2CEF1}" type="slidenum">
              <a:rPr lang="en-US" altLang="en-US"/>
              <a:pPr>
                <a:defRPr/>
              </a:pPr>
              <a:t>‹#›</a:t>
            </a:fld>
            <a:endParaRPr lang="en-US" altLang="en-US" dirty="0"/>
          </a:p>
        </p:txBody>
      </p:sp>
    </p:spTree>
    <p:extLst>
      <p:ext uri="{BB962C8B-B14F-4D97-AF65-F5344CB8AC3E}">
        <p14:creationId xmlns:p14="http://schemas.microsoft.com/office/powerpoint/2010/main" val="30259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372B939-29A0-43BF-89C5-F9DBC3B9E547}" type="slidenum">
              <a:rPr lang="en-US" altLang="en-US"/>
              <a:pPr>
                <a:defRPr/>
              </a:pPr>
              <a:t>‹#›</a:t>
            </a:fld>
            <a:endParaRPr lang="en-US" altLang="en-US" dirty="0"/>
          </a:p>
        </p:txBody>
      </p:sp>
    </p:spTree>
    <p:extLst>
      <p:ext uri="{BB962C8B-B14F-4D97-AF65-F5344CB8AC3E}">
        <p14:creationId xmlns:p14="http://schemas.microsoft.com/office/powerpoint/2010/main" val="149429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C1E9AC5-41E3-4496-85E2-479D7E87653E}" type="slidenum">
              <a:rPr lang="en-US" altLang="en-US"/>
              <a:pPr>
                <a:defRPr/>
              </a:pPr>
              <a:t>‹#›</a:t>
            </a:fld>
            <a:endParaRPr lang="en-US" altLang="en-US" dirty="0"/>
          </a:p>
        </p:txBody>
      </p:sp>
    </p:spTree>
    <p:extLst>
      <p:ext uri="{BB962C8B-B14F-4D97-AF65-F5344CB8AC3E}">
        <p14:creationId xmlns:p14="http://schemas.microsoft.com/office/powerpoint/2010/main" val="1926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093CA1F-BE28-45C0-97C5-C3A67A631B42}" type="slidenum">
              <a:rPr lang="en-US" altLang="en-US"/>
              <a:pPr>
                <a:defRPr/>
              </a:pPr>
              <a:t>‹#›</a:t>
            </a:fld>
            <a:endParaRPr lang="en-US" altLang="en-US" dirty="0"/>
          </a:p>
        </p:txBody>
      </p:sp>
    </p:spTree>
    <p:extLst>
      <p:ext uri="{BB962C8B-B14F-4D97-AF65-F5344CB8AC3E}">
        <p14:creationId xmlns:p14="http://schemas.microsoft.com/office/powerpoint/2010/main" val="324305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1494B44-FA7F-4D42-919E-932E45721287}" type="slidenum">
              <a:rPr lang="en-US" altLang="en-US"/>
              <a:pPr>
                <a:defRPr/>
              </a:pPr>
              <a:t>‹#›</a:t>
            </a:fld>
            <a:endParaRPr lang="en-US" altLang="en-US" dirty="0"/>
          </a:p>
        </p:txBody>
      </p:sp>
    </p:spTree>
    <p:extLst>
      <p:ext uri="{BB962C8B-B14F-4D97-AF65-F5344CB8AC3E}">
        <p14:creationId xmlns:p14="http://schemas.microsoft.com/office/powerpoint/2010/main" val="157107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DC62A9F-3762-4A83-AE9D-16A13FE38D78}" type="slidenum">
              <a:rPr lang="en-US" altLang="en-US"/>
              <a:pPr>
                <a:defRPr/>
              </a:pPr>
              <a:t>‹#›</a:t>
            </a:fld>
            <a:endParaRPr lang="en-US" altLang="en-US" dirty="0"/>
          </a:p>
        </p:txBody>
      </p:sp>
    </p:spTree>
    <p:extLst>
      <p:ext uri="{BB962C8B-B14F-4D97-AF65-F5344CB8AC3E}">
        <p14:creationId xmlns:p14="http://schemas.microsoft.com/office/powerpoint/2010/main" val="429199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85800" y="12954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1188" name="Rectangle 4"/>
          <p:cNvSpPr>
            <a:spLocks noGrp="1" noChangeArrowheads="1"/>
          </p:cNvSpPr>
          <p:nvPr>
            <p:ph type="dt" sz="half" idx="2"/>
          </p:nvPr>
        </p:nvSpPr>
        <p:spPr bwMode="auto">
          <a:xfrm>
            <a:off x="381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808080"/>
                </a:solidFill>
                <a:latin typeface="+mn-lt"/>
              </a:defRPr>
            </a:lvl1pPr>
          </a:lstStyle>
          <a:p>
            <a:pPr>
              <a:defRPr/>
            </a:pPr>
            <a:endParaRPr lang="en-US" dirty="0"/>
          </a:p>
        </p:txBody>
      </p:sp>
      <p:sp>
        <p:nvSpPr>
          <p:cNvPr id="221189" name="Rectangle 5"/>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808080"/>
                </a:solidFill>
                <a:latin typeface="+mn-lt"/>
              </a:defRPr>
            </a:lvl1pPr>
          </a:lstStyle>
          <a:p>
            <a:pPr>
              <a:defRPr/>
            </a:pPr>
            <a:endParaRPr lang="en-US" dirty="0"/>
          </a:p>
        </p:txBody>
      </p:sp>
      <p:sp>
        <p:nvSpPr>
          <p:cNvPr id="221190" name="Rectangle 6"/>
          <p:cNvSpPr>
            <a:spLocks noGrp="1" noChangeArrowheads="1"/>
          </p:cNvSpPr>
          <p:nvPr>
            <p:ph type="sldNum" sz="quarter" idx="4"/>
          </p:nvPr>
        </p:nvSpPr>
        <p:spPr bwMode="auto">
          <a:xfrm>
            <a:off x="6858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808080"/>
                </a:solidFill>
                <a:latin typeface="Tahoma" panose="020B0604030504040204" pitchFamily="34" charset="0"/>
              </a:defRPr>
            </a:lvl1pPr>
          </a:lstStyle>
          <a:p>
            <a:pPr>
              <a:defRPr/>
            </a:pPr>
            <a:fld id="{E717BFB8-33B2-4EFD-9E78-EC888A6585DA}" type="slidenum">
              <a:rPr lang="en-US" altLang="en-US"/>
              <a:pPr>
                <a:defRPr/>
              </a:pPr>
              <a:t>‹#›</a:t>
            </a:fld>
            <a:endParaRPr lang="en-US" altLang="en-US" dirty="0"/>
          </a:p>
        </p:txBody>
      </p:sp>
      <p:grpSp>
        <p:nvGrpSpPr>
          <p:cNvPr id="8199" name="Group 7"/>
          <p:cNvGrpSpPr>
            <a:grpSpLocks/>
          </p:cNvGrpSpPr>
          <p:nvPr/>
        </p:nvGrpSpPr>
        <p:grpSpPr bwMode="auto">
          <a:xfrm>
            <a:off x="177800" y="230188"/>
            <a:ext cx="203200" cy="6503987"/>
            <a:chOff x="112" y="145"/>
            <a:chExt cx="128" cy="4097"/>
          </a:xfrm>
        </p:grpSpPr>
        <p:sp>
          <p:nvSpPr>
            <p:cNvPr id="9236"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9237"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dirty="0">
                <a:solidFill>
                  <a:srgbClr val="F8F8F8"/>
                </a:solidFill>
              </a:endParaRPr>
            </a:p>
          </p:txBody>
        </p:sp>
      </p:grpSp>
      <p:grpSp>
        <p:nvGrpSpPr>
          <p:cNvPr id="8200" name="Group 10"/>
          <p:cNvGrpSpPr>
            <a:grpSpLocks/>
          </p:cNvGrpSpPr>
          <p:nvPr/>
        </p:nvGrpSpPr>
        <p:grpSpPr bwMode="auto">
          <a:xfrm>
            <a:off x="8793163" y="220663"/>
            <a:ext cx="198437" cy="6408737"/>
            <a:chOff x="5539" y="139"/>
            <a:chExt cx="125" cy="4037"/>
          </a:xfrm>
        </p:grpSpPr>
        <p:sp>
          <p:nvSpPr>
            <p:cNvPr id="9234"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9235"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grpSp>
      <p:grpSp>
        <p:nvGrpSpPr>
          <p:cNvPr id="8201" name="Group 13"/>
          <p:cNvGrpSpPr>
            <a:grpSpLocks/>
          </p:cNvGrpSpPr>
          <p:nvPr/>
        </p:nvGrpSpPr>
        <p:grpSpPr bwMode="auto">
          <a:xfrm>
            <a:off x="412750" y="6477000"/>
            <a:ext cx="8686800" cy="228600"/>
            <a:chOff x="260" y="4080"/>
            <a:chExt cx="5472" cy="144"/>
          </a:xfrm>
        </p:grpSpPr>
        <p:sp>
          <p:nvSpPr>
            <p:cNvPr id="9232"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9233"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grpSp>
      <p:grpSp>
        <p:nvGrpSpPr>
          <p:cNvPr id="8202" name="Group 16"/>
          <p:cNvGrpSpPr>
            <a:grpSpLocks/>
          </p:cNvGrpSpPr>
          <p:nvPr/>
        </p:nvGrpSpPr>
        <p:grpSpPr bwMode="auto">
          <a:xfrm>
            <a:off x="76200" y="176213"/>
            <a:ext cx="8745538" cy="161925"/>
            <a:chOff x="48" y="111"/>
            <a:chExt cx="5509" cy="102"/>
          </a:xfrm>
        </p:grpSpPr>
        <p:sp>
          <p:nvSpPr>
            <p:cNvPr id="9230"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9231"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grpSp>
      <p:grpSp>
        <p:nvGrpSpPr>
          <p:cNvPr id="221203" name="Group 19"/>
          <p:cNvGrpSpPr>
            <a:grpSpLocks/>
          </p:cNvGrpSpPr>
          <p:nvPr/>
        </p:nvGrpSpPr>
        <p:grpSpPr bwMode="auto">
          <a:xfrm>
            <a:off x="71438" y="176213"/>
            <a:ext cx="8745537" cy="161925"/>
            <a:chOff x="48" y="111"/>
            <a:chExt cx="5509" cy="102"/>
          </a:xfrm>
        </p:grpSpPr>
        <p:sp>
          <p:nvSpPr>
            <p:cNvPr id="9228"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sp>
          <p:nvSpPr>
            <p:cNvPr id="9229"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solidFill>
                  <a:srgbClr val="F8F8F8"/>
                </a:solidFill>
              </a:endParaRPr>
            </a:p>
          </p:txBody>
        </p:sp>
      </p:grpSp>
    </p:spTree>
    <p:extLst>
      <p:ext uri="{BB962C8B-B14F-4D97-AF65-F5344CB8AC3E}">
        <p14:creationId xmlns:p14="http://schemas.microsoft.com/office/powerpoint/2010/main" val="2478333994"/>
      </p:ext>
    </p:extLst>
  </p:cSld>
  <p:clrMap bg1="dk2" tx1="lt1" bg2="dk1" tx2="lt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21203"/>
                                        </p:tgtEl>
                                        <p:attrNameLst>
                                          <p:attrName>style.visibility</p:attrName>
                                        </p:attrNameLst>
                                      </p:cBhvr>
                                      <p:to>
                                        <p:strVal val="visible"/>
                                      </p:to>
                                    </p:set>
                                    <p:anim calcmode="lin" valueType="num">
                                      <p:cBhvr additive="base">
                                        <p:cTn id="7" dur="500" fill="hold"/>
                                        <p:tgtEl>
                                          <p:spTgt spid="221203"/>
                                        </p:tgtEl>
                                        <p:attrNameLst>
                                          <p:attrName>ppt_x</p:attrName>
                                        </p:attrNameLst>
                                      </p:cBhvr>
                                      <p:tavLst>
                                        <p:tav tm="0">
                                          <p:val>
                                            <p:strVal val="1+#ppt_w/2"/>
                                          </p:val>
                                        </p:tav>
                                        <p:tav tm="100000">
                                          <p:val>
                                            <p:strVal val="#ppt_x"/>
                                          </p:val>
                                        </p:tav>
                                      </p:tavLst>
                                    </p:anim>
                                    <p:anim calcmode="lin" valueType="num">
                                      <p:cBhvr additive="base">
                                        <p:cTn id="8" dur="500" fill="hold"/>
                                        <p:tgtEl>
                                          <p:spTgt spid="221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367818790"/>
      </p:ext>
    </p:extLst>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 id="2147484772" r:id="rId12"/>
    <p:sldLayoutId id="2147484773" r:id="rId13"/>
    <p:sldLayoutId id="2147484774" r:id="rId14"/>
    <p:sldLayoutId id="2147484775" r:id="rId15"/>
    <p:sldLayoutId id="2147484776" r:id="rId16"/>
    <p:sldLayoutId id="2147484777"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docs.legis.wisconsin.gov/document/statutes/448.01(9)(a)"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docs.legis.wisconsin.gov/document/statutes/448.01(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nationalhealthfreedomaction.or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nationalhealthfreedomacttion.org/" TargetMode="External"/><Relationship Id="rId2" Type="http://schemas.openxmlformats.org/officeDocument/2006/relationships/hyperlink" Target="mailto:similars@aol.com"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2"/>
          <p:cNvSpPr>
            <a:spLocks noChangeArrowheads="1"/>
          </p:cNvSpPr>
          <p:nvPr/>
        </p:nvSpPr>
        <p:spPr bwMode="auto">
          <a:xfrm>
            <a:off x="304800" y="152400"/>
            <a:ext cx="8534400" cy="3733800"/>
          </a:xfrm>
          <a:prstGeom prst="ellipse">
            <a:avLst/>
          </a:prstGeom>
          <a:solidFill>
            <a:srgbClr val="FF0000"/>
          </a:solidFill>
          <a:ln w="9525">
            <a:solidFill>
              <a:schemeClr val="tx1"/>
            </a:solidFill>
            <a:round/>
            <a:headEnd/>
            <a:tailEnd/>
          </a:ln>
          <a:effectLst/>
        </p:spPr>
        <p:txBody>
          <a:bodyPr wrap="none" anchor="ctr"/>
          <a:lstStyle/>
          <a:p>
            <a:pPr algn="ctr" fontAlgn="base">
              <a:spcBef>
                <a:spcPct val="0"/>
              </a:spcBef>
              <a:spcAft>
                <a:spcPct val="0"/>
              </a:spcAft>
              <a:defRPr/>
            </a:pPr>
            <a:endParaRPr lang="en-US" sz="3200" b="1" dirty="0">
              <a:solidFill>
                <a:srgbClr val="FFFF00"/>
              </a:solidFill>
              <a:effectLst>
                <a:outerShdw blurRad="38100" dist="38100" dir="2700000" algn="tl">
                  <a:srgbClr val="000000"/>
                </a:outerShdw>
              </a:effectLst>
            </a:endParaRPr>
          </a:p>
          <a:p>
            <a:pPr algn="ctr" fontAlgn="base">
              <a:spcBef>
                <a:spcPct val="0"/>
              </a:spcBef>
              <a:spcAft>
                <a:spcPct val="0"/>
              </a:spcAft>
              <a:defRPr/>
            </a:pPr>
            <a:r>
              <a:rPr lang="en-US" sz="4800" b="1" dirty="0">
                <a:solidFill>
                  <a:srgbClr val="FFFF00"/>
                </a:solidFill>
                <a:effectLst>
                  <a:outerShdw blurRad="38100" dist="38100" dir="2700000" algn="tl">
                    <a:srgbClr val="000000"/>
                  </a:outerShdw>
                </a:effectLst>
              </a:rPr>
              <a:t>Health Freedom Landscape</a:t>
            </a:r>
          </a:p>
          <a:p>
            <a:pPr algn="ctr" fontAlgn="base">
              <a:spcBef>
                <a:spcPct val="0"/>
              </a:spcBef>
              <a:spcAft>
                <a:spcPct val="0"/>
              </a:spcAft>
              <a:defRPr/>
            </a:pPr>
            <a:r>
              <a:rPr lang="en-US" sz="4800" b="1" dirty="0">
                <a:solidFill>
                  <a:srgbClr val="FFFF00"/>
                </a:solidFill>
                <a:effectLst>
                  <a:outerShdw blurRad="38100" dist="38100" dir="2700000" algn="tl">
                    <a:srgbClr val="000000"/>
                  </a:outerShdw>
                </a:effectLst>
              </a:rPr>
              <a:t>For Practitioners</a:t>
            </a:r>
          </a:p>
        </p:txBody>
      </p:sp>
      <p:sp>
        <p:nvSpPr>
          <p:cNvPr id="94212" name="Rectangle 4"/>
          <p:cNvSpPr>
            <a:spLocks noGrp="1" noChangeArrowheads="1"/>
          </p:cNvSpPr>
          <p:nvPr>
            <p:ph idx="1"/>
          </p:nvPr>
        </p:nvSpPr>
        <p:spPr>
          <a:xfrm>
            <a:off x="685800" y="3962400"/>
            <a:ext cx="6324600" cy="2514600"/>
          </a:xfrm>
          <a:noFill/>
        </p:spPr>
        <p:txBody>
          <a:bodyPr>
            <a:normAutofit fontScale="92500" lnSpcReduction="20000"/>
          </a:bodyPr>
          <a:lstStyle/>
          <a:p>
            <a:pPr algn="ctr" eaLnBrk="1" hangingPunct="1">
              <a:lnSpc>
                <a:spcPct val="80000"/>
              </a:lnSpc>
              <a:buFontTx/>
              <a:buNone/>
              <a:defRPr/>
            </a:pPr>
            <a:endParaRPr lang="en-US" sz="2400" b="1" dirty="0">
              <a:solidFill>
                <a:srgbClr val="FFFF00"/>
              </a:solidFill>
              <a:effectLst>
                <a:outerShdw blurRad="38100" dist="38100" dir="2700000" algn="tl">
                  <a:srgbClr val="000000"/>
                </a:outerShdw>
              </a:effectLst>
            </a:endParaRPr>
          </a:p>
          <a:p>
            <a:pPr algn="ctr" eaLnBrk="1" hangingPunct="1">
              <a:lnSpc>
                <a:spcPct val="80000"/>
              </a:lnSpc>
              <a:buFontTx/>
              <a:buNone/>
              <a:defRPr/>
            </a:pPr>
            <a:r>
              <a:rPr lang="en-US" sz="2800" b="1" dirty="0">
                <a:solidFill>
                  <a:srgbClr val="FF0000"/>
                </a:solidFill>
                <a:effectLst>
                  <a:outerShdw blurRad="38100" dist="38100" dir="2700000" algn="tl">
                    <a:srgbClr val="000000"/>
                  </a:outerShdw>
                </a:effectLst>
              </a:rPr>
              <a:t>Diane Miller JD</a:t>
            </a:r>
          </a:p>
          <a:p>
            <a:pPr algn="ctr" eaLnBrk="1" hangingPunct="1">
              <a:lnSpc>
                <a:spcPct val="80000"/>
              </a:lnSpc>
              <a:buFontTx/>
              <a:buNone/>
              <a:defRPr/>
            </a:pPr>
            <a:r>
              <a:rPr lang="en-US" sz="2400" b="1" dirty="0">
                <a:solidFill>
                  <a:srgbClr val="FF0000"/>
                </a:solidFill>
                <a:effectLst>
                  <a:outerShdw blurRad="38100" dist="38100" dir="2700000" algn="tl">
                    <a:srgbClr val="000000"/>
                  </a:outerShdw>
                </a:effectLst>
              </a:rPr>
              <a:t>Director Law and Public Policy</a:t>
            </a:r>
          </a:p>
          <a:p>
            <a:pPr algn="ctr" eaLnBrk="1" hangingPunct="1">
              <a:lnSpc>
                <a:spcPct val="80000"/>
              </a:lnSpc>
              <a:buFontTx/>
              <a:buNone/>
              <a:defRPr/>
            </a:pPr>
            <a:r>
              <a:rPr lang="en-US" sz="2400" b="1" dirty="0">
                <a:solidFill>
                  <a:srgbClr val="FF0000"/>
                </a:solidFill>
                <a:effectLst>
                  <a:outerShdw blurRad="38100" dist="38100" dir="2700000" algn="tl">
                    <a:srgbClr val="000000"/>
                  </a:outerShdw>
                </a:effectLst>
              </a:rPr>
              <a:t>National Health Freedom Action</a:t>
            </a:r>
          </a:p>
          <a:p>
            <a:pPr algn="ctr" eaLnBrk="1" hangingPunct="1">
              <a:lnSpc>
                <a:spcPct val="80000"/>
              </a:lnSpc>
              <a:buFontTx/>
              <a:buNone/>
              <a:defRPr/>
            </a:pPr>
            <a:r>
              <a:rPr lang="en-US" sz="2400" b="1" dirty="0">
                <a:solidFill>
                  <a:srgbClr val="FF0000"/>
                </a:solidFill>
                <a:effectLst>
                  <a:outerShdw blurRad="38100" dist="38100" dir="2700000" algn="tl">
                    <a:srgbClr val="000000"/>
                  </a:outerShdw>
                </a:effectLst>
              </a:rPr>
              <a:t>September7, 2019</a:t>
            </a:r>
          </a:p>
          <a:p>
            <a:pPr algn="ctr" eaLnBrk="1" hangingPunct="1">
              <a:lnSpc>
                <a:spcPct val="80000"/>
              </a:lnSpc>
              <a:buFontTx/>
              <a:buNone/>
              <a:defRPr/>
            </a:pPr>
            <a:r>
              <a:rPr lang="en-US" sz="2400" b="1" dirty="0">
                <a:solidFill>
                  <a:srgbClr val="006600"/>
                </a:solidFill>
                <a:effectLst>
                  <a:outerShdw blurRad="38100" dist="38100" dir="2700000" algn="tl">
                    <a:srgbClr val="000000"/>
                  </a:outerShdw>
                </a:effectLst>
              </a:rPr>
              <a:t>NSP Convention</a:t>
            </a:r>
          </a:p>
          <a:p>
            <a:pPr algn="ctr" eaLnBrk="1" hangingPunct="1">
              <a:lnSpc>
                <a:spcPct val="80000"/>
              </a:lnSpc>
              <a:buFontTx/>
              <a:buNone/>
              <a:defRPr/>
            </a:pPr>
            <a:r>
              <a:rPr lang="en-US" sz="2400" b="1" dirty="0">
                <a:solidFill>
                  <a:srgbClr val="FF0000"/>
                </a:solidFill>
                <a:effectLst>
                  <a:outerShdw blurRad="38100" dist="38100" dir="2700000" algn="tl">
                    <a:srgbClr val="000000"/>
                  </a:outerShdw>
                </a:effectLst>
              </a:rPr>
              <a:t>Las Vegas, NV</a:t>
            </a:r>
          </a:p>
        </p:txBody>
      </p:sp>
    </p:spTree>
    <p:extLst>
      <p:ext uri="{BB962C8B-B14F-4D97-AF65-F5344CB8AC3E}">
        <p14:creationId xmlns:p14="http://schemas.microsoft.com/office/powerpoint/2010/main" val="9939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603250" y="731520"/>
            <a:ext cx="6407150" cy="2590800"/>
          </a:xfrm>
        </p:spPr>
        <p:txBody>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Maine </a:t>
            </a:r>
            <a:br>
              <a:rPr lang="en-US" sz="48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Homeopath’s Wishing to set up healing center</a:t>
            </a:r>
          </a:p>
        </p:txBody>
      </p:sp>
      <p:sp>
        <p:nvSpPr>
          <p:cNvPr id="79875" name="Rectangle 3"/>
          <p:cNvSpPr>
            <a:spLocks noGrp="1" noChangeArrowheads="1"/>
          </p:cNvSpPr>
          <p:nvPr>
            <p:ph idx="1"/>
          </p:nvPr>
        </p:nvSpPr>
        <p:spPr>
          <a:xfrm>
            <a:off x="685800" y="2743200"/>
            <a:ext cx="7772400" cy="2133600"/>
          </a:xfrm>
        </p:spPr>
        <p:txBody>
          <a:bodyPr/>
          <a:lstStyle/>
          <a:p>
            <a:pPr eaLnBrk="1" hangingPunct="1">
              <a:buFontTx/>
              <a:buNone/>
            </a:pPr>
            <a:endParaRPr lang="en-US" altLang="en-US" sz="3600" b="1" dirty="0">
              <a:solidFill>
                <a:srgbClr val="000099"/>
              </a:solidFill>
              <a:cs typeface="Times New Roman" panose="02020603050405020304" pitchFamily="18" charset="0"/>
            </a:endParaRPr>
          </a:p>
          <a:p>
            <a:pPr eaLnBrk="1" hangingPunct="1">
              <a:buFontTx/>
              <a:buNone/>
            </a:pPr>
            <a:r>
              <a:rPr lang="en-US" altLang="en-US" sz="3600" b="1" dirty="0">
                <a:solidFill>
                  <a:srgbClr val="006600"/>
                </a:solidFill>
                <a:cs typeface="Times New Roman" panose="02020603050405020304" pitchFamily="18" charset="0"/>
              </a:rPr>
              <a:t>Practicing Medicine?</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43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7010400" cy="1700748"/>
          </a:xfrm>
        </p:spPr>
        <p:txBody>
          <a:bodyPr>
            <a:normAutofit fontScale="90000"/>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Maine State Law</a:t>
            </a:r>
            <a:br>
              <a:rPr lang="en-US" sz="4800" b="1" dirty="0">
                <a:solidFill>
                  <a:srgbClr val="FF0000"/>
                </a:solidFill>
                <a:effectLst>
                  <a:outerShdw blurRad="38100" dist="38100" dir="2700000" algn="tl">
                    <a:srgbClr val="000000"/>
                  </a:outerShdw>
                </a:effectLst>
                <a:cs typeface="Times New Roman" pitchFamily="18" charset="0"/>
              </a:rPr>
            </a:br>
            <a:r>
              <a:rPr lang="en-US" sz="4000" b="1" dirty="0">
                <a:solidFill>
                  <a:srgbClr val="FF0000"/>
                </a:solidFill>
                <a:effectLst>
                  <a:outerShdw blurRad="38100" dist="38100" dir="2700000" algn="tl">
                    <a:srgbClr val="000000"/>
                  </a:outerShdw>
                </a:effectLst>
                <a:cs typeface="Times New Roman" pitchFamily="18" charset="0"/>
              </a:rPr>
              <a:t>PRACTICE OF MEDICINE</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  </a:t>
            </a: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228600" y="2310348"/>
            <a:ext cx="7239000" cy="3970318"/>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400" b="1" i="1" dirty="0">
                <a:solidFill>
                  <a:srgbClr val="006600"/>
                </a:solidFill>
              </a:rPr>
              <a:t>“…diagnosing, relieving in any degree or curing, or professing or attempting to diagnose, relieve or cure a human disease, ailment, defect or complaint, whether physical or mental, or of physical and mental origin, by attendance or by advice, or by prescribing or furnishing a drug, medicine, appliance, manipulation, method or a therapeutic agent whatsoever or in any other manner unless otherwise provided by statutes of this State. </a:t>
            </a:r>
            <a:r>
              <a:rPr lang="en-US" sz="2400" b="1" i="1" dirty="0">
                <a:solidFill>
                  <a:srgbClr val="006600"/>
                </a:solidFill>
                <a:cs typeface="Times New Roman" pitchFamily="18" charset="0"/>
              </a:rPr>
              <a:t>		</a:t>
            </a:r>
            <a:r>
              <a:rPr lang="en-US" sz="2000" b="1" dirty="0">
                <a:solidFill>
                  <a:srgbClr val="006600"/>
                </a:solidFill>
                <a:cs typeface="Times New Roman" pitchFamily="18" charset="0"/>
              </a:rPr>
              <a:t>	</a:t>
            </a:r>
            <a:r>
              <a:rPr lang="en-US" sz="1200" b="1" dirty="0">
                <a:solidFill>
                  <a:srgbClr val="006600"/>
                </a:solidFill>
                <a:cs typeface="Times New Roman" pitchFamily="18" charset="0"/>
              </a:rPr>
              <a:t>				ME  Title 32, Chapter 48		</a:t>
            </a:r>
          </a:p>
        </p:txBody>
      </p:sp>
    </p:spTree>
    <p:extLst>
      <p:ext uri="{BB962C8B-B14F-4D97-AF65-F5344CB8AC3E}">
        <p14:creationId xmlns:p14="http://schemas.microsoft.com/office/powerpoint/2010/main" val="129588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6400800" cy="1700748"/>
          </a:xfrm>
        </p:spPr>
        <p:txBody>
          <a:bodyPr>
            <a:normAutofit fontScale="90000"/>
          </a:bodyPr>
          <a:lstStyle/>
          <a:p>
            <a:pPr algn="ctr" eaLnBrk="1" hangingPunct="1">
              <a:defRPr/>
            </a:pPr>
            <a:r>
              <a:rPr lang="en-US" sz="5300" b="1" dirty="0">
                <a:solidFill>
                  <a:srgbClr val="FF0000"/>
                </a:solidFill>
                <a:effectLst>
                  <a:outerShdw blurRad="38100" dist="38100" dir="2700000" algn="tl">
                    <a:srgbClr val="000000"/>
                  </a:outerShdw>
                </a:effectLst>
                <a:cs typeface="Times New Roman" pitchFamily="18" charset="0"/>
              </a:rPr>
              <a:t>Maine </a:t>
            </a:r>
            <a:br>
              <a:rPr lang="en-US" sz="4000" b="1" dirty="0">
                <a:solidFill>
                  <a:srgbClr val="FF0000"/>
                </a:solidFill>
                <a:effectLst>
                  <a:outerShdw blurRad="38100" dist="38100" dir="2700000" algn="tl">
                    <a:srgbClr val="000000"/>
                  </a:outerShdw>
                </a:effectLst>
                <a:cs typeface="Times New Roman" pitchFamily="18" charset="0"/>
              </a:rPr>
            </a:br>
            <a:r>
              <a:rPr lang="en-US" sz="4000" b="1" dirty="0">
                <a:solidFill>
                  <a:srgbClr val="FF0000"/>
                </a:solidFill>
                <a:effectLst>
                  <a:outerShdw blurRad="38100" dist="38100" dir="2700000" algn="tl">
                    <a:srgbClr val="000000"/>
                  </a:outerShdw>
                </a:effectLst>
                <a:cs typeface="Times New Roman" pitchFamily="18" charset="0"/>
              </a:rPr>
              <a:t>Exemptions to Class E Crime</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  </a:t>
            </a: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7239000" cy="255454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800" i="1" dirty="0">
                <a:solidFill>
                  <a:srgbClr val="006600"/>
                </a:solidFill>
                <a:cs typeface="Times New Roman" pitchFamily="18" charset="0"/>
              </a:rPr>
              <a:t>“…	</a:t>
            </a:r>
            <a:r>
              <a:rPr lang="en-US" sz="2800" b="1" i="1" dirty="0">
                <a:solidFill>
                  <a:srgbClr val="006600"/>
                </a:solidFill>
              </a:rPr>
              <a:t>Nothing in this chapter may be construed as to affect or prevent the practice of the religious tenets of a church in the ministration to the sick or suffering by mental or spiritual means.</a:t>
            </a:r>
          </a:p>
          <a:p>
            <a:pPr algn="r" fontAlgn="base">
              <a:spcBef>
                <a:spcPct val="0"/>
              </a:spcBef>
              <a:spcAft>
                <a:spcPct val="0"/>
              </a:spcAft>
              <a:defRPr/>
            </a:pPr>
            <a:r>
              <a:rPr lang="en-US" sz="2000" b="1" dirty="0">
                <a:solidFill>
                  <a:srgbClr val="006600"/>
                </a:solidFill>
                <a:cs typeface="Times New Roman" pitchFamily="18" charset="0"/>
              </a:rPr>
              <a:t>	</a:t>
            </a:r>
            <a:r>
              <a:rPr lang="en-US" sz="1200" b="1" dirty="0">
                <a:solidFill>
                  <a:srgbClr val="006600"/>
                </a:solidFill>
                <a:cs typeface="Times New Roman" pitchFamily="18" charset="0"/>
              </a:rPr>
              <a:t>				ME  Title 32, Chapter 48		</a:t>
            </a:r>
          </a:p>
        </p:txBody>
      </p:sp>
    </p:spTree>
    <p:extLst>
      <p:ext uri="{BB962C8B-B14F-4D97-AF65-F5344CB8AC3E}">
        <p14:creationId xmlns:p14="http://schemas.microsoft.com/office/powerpoint/2010/main" val="303020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6705600" cy="1700748"/>
          </a:xfrm>
        </p:spPr>
        <p:txBody>
          <a:bodyPr>
            <a:normAutofit fontScale="90000"/>
          </a:bodyPr>
          <a:lstStyle/>
          <a:p>
            <a:pPr algn="ctr" eaLnBrk="1" hangingPunct="1">
              <a:defRPr/>
            </a:pPr>
            <a:r>
              <a:rPr lang="en-US" sz="5300" b="1" dirty="0">
                <a:solidFill>
                  <a:srgbClr val="FF0000"/>
                </a:solidFill>
                <a:effectLst>
                  <a:outerShdw blurRad="38100" dist="38100" dir="2700000" algn="tl">
                    <a:srgbClr val="000000"/>
                  </a:outerShdw>
                </a:effectLst>
                <a:cs typeface="Times New Roman" pitchFamily="18" charset="0"/>
              </a:rPr>
              <a:t>Maine New Law </a:t>
            </a:r>
            <a:br>
              <a:rPr lang="en-US" sz="4800" b="1" dirty="0">
                <a:solidFill>
                  <a:srgbClr val="FF0000"/>
                </a:solidFill>
                <a:effectLst>
                  <a:outerShdw blurRad="38100" dist="38100" dir="2700000" algn="tl">
                    <a:srgbClr val="000000"/>
                  </a:outerShdw>
                </a:effectLst>
                <a:cs typeface="Times New Roman" pitchFamily="18" charset="0"/>
              </a:rPr>
            </a:br>
            <a:r>
              <a:rPr lang="en-US" sz="4000" b="1" dirty="0">
                <a:solidFill>
                  <a:srgbClr val="FF0000"/>
                </a:solidFill>
                <a:effectLst>
                  <a:outerShdw blurRad="38100" dist="38100" dir="2700000" algn="tl">
                    <a:srgbClr val="000000"/>
                  </a:outerShdw>
                </a:effectLst>
                <a:cs typeface="Times New Roman" pitchFamily="18" charset="0"/>
              </a:rPr>
              <a:t>to Get Exemption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6847449" cy="3477875"/>
          </a:xfrm>
          <a:prstGeom prst="rect">
            <a:avLst/>
          </a:prstGeom>
          <a:noFill/>
          <a:ln w="9525">
            <a:noFill/>
            <a:miter lim="800000"/>
            <a:headEnd/>
            <a:tailEnd/>
          </a:ln>
          <a:effectLst/>
        </p:spPr>
        <p:txBody>
          <a:bodyPr wrap="square">
            <a:spAutoFit/>
          </a:bodyPr>
          <a:lstStyle/>
          <a:p>
            <a:pPr fontAlgn="ctr"/>
            <a:endParaRPr lang="en-US" sz="2800" dirty="0">
              <a:solidFill>
                <a:srgbClr val="006600"/>
              </a:solidFill>
            </a:endParaRPr>
          </a:p>
          <a:p>
            <a:pPr algn="ctr" fontAlgn="ctr"/>
            <a:r>
              <a:rPr lang="en-US" sz="2800" b="1" dirty="0">
                <a:solidFill>
                  <a:srgbClr val="006600"/>
                </a:solidFill>
              </a:rPr>
              <a:t>"An Act to Establish the Right to Practice Complementary and Alternative Health Care Act"</a:t>
            </a:r>
            <a:endParaRPr lang="en-US" sz="2800" dirty="0">
              <a:solidFill>
                <a:srgbClr val="006600"/>
              </a:solidFill>
            </a:endParaRPr>
          </a:p>
          <a:p>
            <a:pPr algn="ctr" fontAlgn="ctr"/>
            <a:endParaRPr lang="en-US" sz="2800" dirty="0">
              <a:solidFill>
                <a:srgbClr val="006600"/>
              </a:solidFill>
            </a:endParaRPr>
          </a:p>
          <a:p>
            <a:pPr algn="ctr" fontAlgn="ctr"/>
            <a:r>
              <a:rPr lang="en-US" sz="2800" dirty="0">
                <a:solidFill>
                  <a:srgbClr val="006600"/>
                </a:solidFill>
              </a:rPr>
              <a:t>Sponsored by </a:t>
            </a:r>
          </a:p>
          <a:p>
            <a:pPr algn="ctr" fontAlgn="ctr"/>
            <a:r>
              <a:rPr lang="en-US" sz="2800" b="1" dirty="0">
                <a:solidFill>
                  <a:srgbClr val="006600"/>
                </a:solidFill>
              </a:rPr>
              <a:t>Senator David Miramant</a:t>
            </a:r>
            <a:endParaRPr lang="en-US" sz="2800" dirty="0">
              <a:solidFill>
                <a:srgbClr val="006600"/>
              </a:solidFill>
            </a:endParaRPr>
          </a:p>
          <a:p>
            <a:pPr algn="r" fontAlgn="base">
              <a:spcBef>
                <a:spcPct val="0"/>
              </a:spcBef>
              <a:spcAft>
                <a:spcPct val="0"/>
              </a:spcAft>
              <a:defRPr/>
            </a:pPr>
            <a:r>
              <a:rPr lang="en-US" sz="1200" b="1" dirty="0">
                <a:solidFill>
                  <a:srgbClr val="006600"/>
                </a:solidFill>
                <a:cs typeface="Times New Roman" pitchFamily="18" charset="0"/>
              </a:rPr>
              <a:t>		</a:t>
            </a:r>
          </a:p>
          <a:p>
            <a:pPr algn="r" fontAlgn="base">
              <a:spcBef>
                <a:spcPct val="0"/>
              </a:spcBef>
              <a:spcAft>
                <a:spcPct val="0"/>
              </a:spcAft>
              <a:defRPr/>
            </a:pPr>
            <a:r>
              <a:rPr lang="en-US" sz="1200" b="1" dirty="0">
                <a:solidFill>
                  <a:srgbClr val="006600"/>
                </a:solidFill>
                <a:cs typeface="Times New Roman" pitchFamily="18" charset="0"/>
              </a:rPr>
              <a:t>ME  Title 32, Chapter 48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53192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6705600" cy="1700748"/>
          </a:xfrm>
        </p:spPr>
        <p:txBody>
          <a:bodyPr>
            <a:normAutofit fontScale="90000"/>
          </a:bodyPr>
          <a:lstStyle/>
          <a:p>
            <a:pPr algn="ctr" eaLnBrk="1" hangingPunct="1">
              <a:defRPr/>
            </a:pPr>
            <a:r>
              <a:rPr lang="en-US" sz="5300" b="1" dirty="0">
                <a:solidFill>
                  <a:srgbClr val="FF0000"/>
                </a:solidFill>
                <a:effectLst>
                  <a:outerShdw blurRad="38100" dist="38100" dir="2700000" algn="tl">
                    <a:srgbClr val="000000"/>
                  </a:outerShdw>
                </a:effectLst>
                <a:cs typeface="Times New Roman" pitchFamily="18" charset="0"/>
              </a:rPr>
              <a:t>Maine New Exemption</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124851" y="2276351"/>
            <a:ext cx="7239000" cy="3581400"/>
          </a:xfrm>
        </p:spPr>
        <p:txBody>
          <a:bodyPr>
            <a:normAutofit fontScale="55000" lnSpcReduction="20000"/>
          </a:bodyPr>
          <a:lstStyle/>
          <a:p>
            <a:pPr>
              <a:buNone/>
            </a:pPr>
            <a:r>
              <a:rPr lang="en-US" sz="4000" b="1" dirty="0">
                <a:cs typeface="Times New Roman" pitchFamily="18" charset="0"/>
              </a:rPr>
              <a:t> </a:t>
            </a:r>
            <a:r>
              <a:rPr lang="en-US" sz="4500" b="1" i="1" dirty="0">
                <a:solidFill>
                  <a:srgbClr val="006600"/>
                </a:solidFill>
                <a:cs typeface="Times New Roman" pitchFamily="18" charset="0"/>
              </a:rPr>
              <a:t>“…</a:t>
            </a:r>
            <a:r>
              <a:rPr lang="en-US" sz="4500" b="1" i="1" dirty="0">
                <a:solidFill>
                  <a:srgbClr val="006600"/>
                </a:solidFill>
              </a:rPr>
              <a:t>A person who provides complementary or alternative health care services in accordance with this subchapter but who is not licensed, certified or registered in this State as a health care professional or practitioner under this Title does not violate any law relating to the licensing of health care professionals under this Title as long as the person complies with the requirements of this subchapter.”</a:t>
            </a:r>
            <a:r>
              <a:rPr lang="en-US" sz="4500" b="1" i="1" dirty="0">
                <a:cs typeface="Times New Roman" pitchFamily="18" charset="0"/>
              </a:rPr>
              <a:t> </a:t>
            </a:r>
          </a:p>
          <a:p>
            <a:pPr algn="r">
              <a:buNone/>
            </a:pPr>
            <a:r>
              <a:rPr lang="en-US" b="1" dirty="0">
                <a:solidFill>
                  <a:srgbClr val="006600"/>
                </a:solidFill>
                <a:cs typeface="Times New Roman" pitchFamily="18" charset="0"/>
              </a:rPr>
              <a:t>ME  Title 32, Chapter 48</a:t>
            </a:r>
            <a:endParaRPr lang="en-US" sz="1800" b="1" dirty="0">
              <a:cs typeface="Times New Roman" pitchFamily="18" charset="0"/>
            </a:endParaRPr>
          </a:p>
        </p:txBody>
      </p:sp>
      <p:sp>
        <p:nvSpPr>
          <p:cNvPr id="861188" name="Rectangle 4"/>
          <p:cNvSpPr>
            <a:spLocks noChangeArrowheads="1"/>
          </p:cNvSpPr>
          <p:nvPr/>
        </p:nvSpPr>
        <p:spPr bwMode="auto">
          <a:xfrm>
            <a:off x="391551" y="2500532"/>
            <a:ext cx="7239000" cy="276999"/>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207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304800" y="731520"/>
            <a:ext cx="6705600" cy="2590800"/>
          </a:xfrm>
        </p:spPr>
        <p:txBody>
          <a:bodyPr>
            <a:normAutofit/>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Wisconsin </a:t>
            </a:r>
            <a:br>
              <a:rPr lang="en-US" sz="48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Wishing to protect herbalists, homeopaths, and traditional naturopaths</a:t>
            </a:r>
          </a:p>
        </p:txBody>
      </p:sp>
      <p:sp>
        <p:nvSpPr>
          <p:cNvPr id="79875" name="Rectangle 3"/>
          <p:cNvSpPr>
            <a:spLocks noGrp="1" noChangeArrowheads="1"/>
          </p:cNvSpPr>
          <p:nvPr>
            <p:ph idx="1"/>
          </p:nvPr>
        </p:nvSpPr>
        <p:spPr>
          <a:xfrm>
            <a:off x="614363" y="3322320"/>
            <a:ext cx="7772400" cy="2133600"/>
          </a:xfrm>
        </p:spPr>
        <p:txBody>
          <a:bodyPr/>
          <a:lstStyle/>
          <a:p>
            <a:pPr eaLnBrk="1" hangingPunct="1">
              <a:buFontTx/>
              <a:buNone/>
            </a:pPr>
            <a:endParaRPr lang="en-US" altLang="en-US" sz="3600" b="1" dirty="0">
              <a:solidFill>
                <a:srgbClr val="000099"/>
              </a:solidFill>
              <a:cs typeface="Times New Roman" panose="02020603050405020304" pitchFamily="18" charset="0"/>
            </a:endParaRPr>
          </a:p>
          <a:p>
            <a:pPr eaLnBrk="1" hangingPunct="1">
              <a:buFontTx/>
              <a:buNone/>
            </a:pPr>
            <a:r>
              <a:rPr lang="en-US" altLang="en-US" sz="3600" b="1" dirty="0">
                <a:solidFill>
                  <a:srgbClr val="006600"/>
                </a:solidFill>
                <a:cs typeface="Times New Roman" panose="02020603050405020304" pitchFamily="18" charset="0"/>
              </a:rPr>
              <a:t>Practicing Medicine?</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29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6705600" cy="1447800"/>
          </a:xfrm>
        </p:spPr>
        <p:txBody>
          <a:bodyPr>
            <a:normAutofit fontScale="90000"/>
          </a:bodyPr>
          <a:lstStyle/>
          <a:p>
            <a:pPr algn="ctr" eaLnBrk="1" hangingPunct="1">
              <a:defRPr/>
            </a:pPr>
            <a:r>
              <a:rPr lang="en-US" sz="5300" b="1" dirty="0">
                <a:solidFill>
                  <a:srgbClr val="FF0000"/>
                </a:solidFill>
                <a:effectLst>
                  <a:outerShdw blurRad="38100" dist="38100" dir="2700000" algn="tl">
                    <a:srgbClr val="000000"/>
                  </a:outerShdw>
                </a:effectLst>
                <a:cs typeface="Times New Roman" pitchFamily="18" charset="0"/>
              </a:rPr>
              <a:t>Wisconsin State Law</a:t>
            </a:r>
            <a:br>
              <a:rPr lang="en-US" sz="4800" b="1" dirty="0">
                <a:solidFill>
                  <a:srgbClr val="FF0000"/>
                </a:solidFill>
                <a:effectLst>
                  <a:outerShdw blurRad="38100" dist="38100" dir="2700000" algn="tl">
                    <a:srgbClr val="000000"/>
                  </a:outerShdw>
                </a:effectLst>
                <a:cs typeface="Times New Roman" pitchFamily="18" charset="0"/>
              </a:rPr>
            </a:br>
            <a:r>
              <a:rPr lang="en-US" sz="4000" b="1" dirty="0">
                <a:solidFill>
                  <a:srgbClr val="FF0000"/>
                </a:solidFill>
                <a:effectLst>
                  <a:outerShdw blurRad="38100" dist="38100" dir="2700000" algn="tl">
                    <a:srgbClr val="000000"/>
                  </a:outerShdw>
                </a:effectLst>
                <a:cs typeface="Times New Roman" pitchFamily="18" charset="0"/>
              </a:rPr>
              <a:t>PRACTICE OF MEDICINE</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  </a:t>
            </a:r>
          </a:p>
        </p:txBody>
      </p:sp>
      <p:sp>
        <p:nvSpPr>
          <p:cNvPr id="861188" name="Rectangle 4"/>
          <p:cNvSpPr>
            <a:spLocks noChangeArrowheads="1"/>
          </p:cNvSpPr>
          <p:nvPr/>
        </p:nvSpPr>
        <p:spPr bwMode="auto">
          <a:xfrm>
            <a:off x="370449" y="2112606"/>
            <a:ext cx="7239000" cy="5016758"/>
          </a:xfrm>
          <a:prstGeom prst="rect">
            <a:avLst/>
          </a:prstGeom>
          <a:noFill/>
          <a:ln w="9525">
            <a:noFill/>
            <a:miter lim="800000"/>
            <a:headEnd/>
            <a:tailEnd/>
          </a:ln>
          <a:effectLst/>
        </p:spPr>
        <p:txBody>
          <a:bodyPr wrap="square">
            <a:spAutoFit/>
          </a:bodyPr>
          <a:lstStyle/>
          <a:p>
            <a:r>
              <a:rPr lang="en-US" sz="2000" b="1" i="1" dirty="0">
                <a:solidFill>
                  <a:srgbClr val="006600"/>
                </a:solidFill>
                <a:cs typeface="Times New Roman" pitchFamily="18" charset="0"/>
              </a:rPr>
              <a:t>“</a:t>
            </a:r>
            <a:r>
              <a:rPr lang="en-US" sz="2000" b="1" i="1" dirty="0">
                <a:solidFill>
                  <a:srgbClr val="006600"/>
                </a:solidFill>
              </a:rPr>
              <a:t>…(a) To examine into the fact, condition or cause of human health or disease, or to treat, operate, prescribe or advise for the same, by any means or instrumentality. </a:t>
            </a:r>
          </a:p>
          <a:p>
            <a:endParaRPr lang="en-US" sz="2000" b="1" i="1" dirty="0">
              <a:solidFill>
                <a:srgbClr val="006600"/>
              </a:solidFill>
            </a:endParaRPr>
          </a:p>
          <a:p>
            <a:r>
              <a:rPr lang="en-US" sz="2000" b="1" i="1" dirty="0">
                <a:solidFill>
                  <a:srgbClr val="006600"/>
                </a:solidFill>
              </a:rPr>
              <a:t>(b) To apply principles or techniques of medical sciences in the diagnosis or prevention of any of the conditions described in par. </a:t>
            </a:r>
            <a:r>
              <a:rPr lang="en-US" sz="2000" b="1" i="1" dirty="0">
                <a:solidFill>
                  <a:srgbClr val="006600"/>
                </a:solidFill>
                <a:hlinkClick r:id="rId3" tooltip="Statutes 448.01(9)(a)">
                  <a:extLst>
                    <a:ext uri="{A12FA001-AC4F-418D-AE19-62706E023703}">
                      <ahyp:hlinkClr xmlns:ahyp="http://schemas.microsoft.com/office/drawing/2018/hyperlinkcolor" val="tx"/>
                    </a:ext>
                  </a:extLst>
                </a:hlinkClick>
              </a:rPr>
              <a:t>(a)</a:t>
            </a:r>
            <a:r>
              <a:rPr lang="en-US" sz="2000" b="1" i="1" dirty="0">
                <a:solidFill>
                  <a:srgbClr val="006600"/>
                </a:solidFill>
              </a:rPr>
              <a:t> and in sub. </a:t>
            </a:r>
            <a:r>
              <a:rPr lang="en-US" sz="2000" b="1" i="1" dirty="0">
                <a:solidFill>
                  <a:srgbClr val="006600"/>
                </a:solidFill>
                <a:hlinkClick r:id="rId4" tooltip="Statutes 448.01(2)">
                  <a:extLst>
                    <a:ext uri="{A12FA001-AC4F-418D-AE19-62706E023703}">
                      <ahyp:hlinkClr xmlns:ahyp="http://schemas.microsoft.com/office/drawing/2018/hyperlinkcolor" val="tx"/>
                    </a:ext>
                  </a:extLst>
                </a:hlinkClick>
              </a:rPr>
              <a:t>(2)</a:t>
            </a:r>
            <a:r>
              <a:rPr lang="en-US" sz="2000" b="1" i="1" dirty="0">
                <a:solidFill>
                  <a:srgbClr val="006600"/>
                </a:solidFill>
              </a:rPr>
              <a:t>.</a:t>
            </a:r>
          </a:p>
          <a:p>
            <a:endParaRPr lang="en-US" sz="2000" b="1" i="1" dirty="0">
              <a:solidFill>
                <a:srgbClr val="006600"/>
              </a:solidFill>
            </a:endParaRPr>
          </a:p>
          <a:p>
            <a:r>
              <a:rPr lang="en-US" sz="2000" b="1" i="1" dirty="0">
                <a:solidFill>
                  <a:srgbClr val="006600"/>
                </a:solidFill>
              </a:rPr>
              <a:t>(c) To penetrate, pierce or sever the tissues of a human being. </a:t>
            </a:r>
          </a:p>
          <a:p>
            <a:endParaRPr lang="en-US" sz="2000" b="1" i="1" dirty="0">
              <a:solidFill>
                <a:srgbClr val="006600"/>
              </a:solidFill>
            </a:endParaRPr>
          </a:p>
          <a:p>
            <a:r>
              <a:rPr lang="en-US" sz="2000" b="1" i="1" dirty="0">
                <a:solidFill>
                  <a:srgbClr val="006600"/>
                </a:solidFill>
              </a:rPr>
              <a:t>(d) To offer, undertake, attempt or do or hold oneself out in any manner as able to do any of the acts described in this subsection.”</a:t>
            </a:r>
          </a:p>
          <a:p>
            <a:r>
              <a:rPr lang="en-US" sz="2000" b="1" i="1" dirty="0">
                <a:solidFill>
                  <a:srgbClr val="006600"/>
                </a:solidFill>
              </a:rPr>
              <a:t>				</a:t>
            </a:r>
            <a:r>
              <a:rPr lang="en-US" sz="2000" dirty="0"/>
              <a:t>				WI Stat. 448.01 (9) </a:t>
            </a:r>
          </a:p>
          <a:p>
            <a:pPr fontAlgn="base">
              <a:spcBef>
                <a:spcPct val="0"/>
              </a:spcBef>
              <a:spcAft>
                <a:spcPct val="0"/>
              </a:spcAft>
              <a:defRPr/>
            </a:pPr>
            <a:r>
              <a:rPr lang="en-US" sz="2000" b="1" dirty="0">
                <a:solidFill>
                  <a:srgbClr val="006600"/>
                </a:solidFill>
                <a:cs typeface="Times New Roman" pitchFamily="18" charset="0"/>
              </a:rPr>
              <a:t>	</a:t>
            </a:r>
            <a:r>
              <a:rPr lang="en-US" sz="1200" b="1" dirty="0">
                <a:solidFill>
                  <a:srgbClr val="006600"/>
                </a:solidFill>
                <a:cs typeface="Times New Roman" pitchFamily="18" charset="0"/>
              </a:rPr>
              <a:t>					</a:t>
            </a:r>
          </a:p>
        </p:txBody>
      </p:sp>
    </p:spTree>
    <p:extLst>
      <p:ext uri="{BB962C8B-B14F-4D97-AF65-F5344CB8AC3E}">
        <p14:creationId xmlns:p14="http://schemas.microsoft.com/office/powerpoint/2010/main" val="395539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304800" y="731520"/>
            <a:ext cx="6705600" cy="2590800"/>
          </a:xfrm>
        </p:spPr>
        <p:txBody>
          <a:bodyPr>
            <a:normAutofit/>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Massachusetts </a:t>
            </a:r>
            <a:br>
              <a:rPr lang="en-US" sz="48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Wishing to protect bodyworkers, herbalists, homeopaths, and more</a:t>
            </a:r>
          </a:p>
        </p:txBody>
      </p:sp>
      <p:sp>
        <p:nvSpPr>
          <p:cNvPr id="79875" name="Rectangle 3"/>
          <p:cNvSpPr>
            <a:spLocks noGrp="1" noChangeArrowheads="1"/>
          </p:cNvSpPr>
          <p:nvPr>
            <p:ph idx="1"/>
          </p:nvPr>
        </p:nvSpPr>
        <p:spPr>
          <a:xfrm>
            <a:off x="614363" y="3322320"/>
            <a:ext cx="7772400" cy="2133600"/>
          </a:xfrm>
        </p:spPr>
        <p:txBody>
          <a:bodyPr/>
          <a:lstStyle/>
          <a:p>
            <a:pPr eaLnBrk="1" hangingPunct="1">
              <a:buFontTx/>
              <a:buNone/>
            </a:pPr>
            <a:endParaRPr lang="en-US" altLang="en-US" sz="3600" b="1" dirty="0">
              <a:solidFill>
                <a:srgbClr val="000099"/>
              </a:solidFill>
              <a:cs typeface="Times New Roman" panose="02020603050405020304" pitchFamily="18" charset="0"/>
            </a:endParaRPr>
          </a:p>
          <a:p>
            <a:pPr eaLnBrk="1" hangingPunct="1">
              <a:buFontTx/>
              <a:buNone/>
            </a:pPr>
            <a:r>
              <a:rPr lang="en-US" altLang="en-US" sz="3600" b="1" dirty="0">
                <a:solidFill>
                  <a:srgbClr val="006600"/>
                </a:solidFill>
                <a:cs typeface="Times New Roman" panose="02020603050405020304" pitchFamily="18" charset="0"/>
              </a:rPr>
              <a:t>Practicing Medicine?</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63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457200" y="304800"/>
            <a:ext cx="6347713" cy="2133600"/>
          </a:xfrm>
        </p:spPr>
        <p:txBody>
          <a:bodyPr>
            <a:normAutofit fontScale="90000"/>
          </a:bodyPr>
          <a:lstStyle/>
          <a:p>
            <a:pPr algn="ctr" eaLnBrk="1" hangingPunct="1">
              <a:defRPr/>
            </a:pPr>
            <a:r>
              <a:rPr lang="en-US" sz="5300" b="1" dirty="0">
                <a:solidFill>
                  <a:srgbClr val="FF0000"/>
                </a:solidFill>
                <a:effectLst>
                  <a:outerShdw blurRad="38100" dist="38100" dir="2700000" algn="tl">
                    <a:srgbClr val="000000"/>
                  </a:outerShdw>
                </a:effectLst>
                <a:cs typeface="Times New Roman" pitchFamily="18" charset="0"/>
              </a:rPr>
              <a:t>Massachusetts </a:t>
            </a:r>
            <a:br>
              <a:rPr lang="en-US" sz="5300" b="1" dirty="0">
                <a:solidFill>
                  <a:srgbClr val="FF0000"/>
                </a:solidFill>
                <a:effectLst>
                  <a:outerShdw blurRad="38100" dist="38100" dir="2700000" algn="tl">
                    <a:srgbClr val="000000"/>
                  </a:outerShdw>
                </a:effectLst>
                <a:cs typeface="Times New Roman" pitchFamily="18" charset="0"/>
              </a:rPr>
            </a:br>
            <a:r>
              <a:rPr lang="en-US" sz="5300" b="1" dirty="0">
                <a:solidFill>
                  <a:srgbClr val="FF0000"/>
                </a:solidFill>
                <a:effectLst>
                  <a:outerShdw blurRad="38100" dist="38100" dir="2700000" algn="tl">
                    <a:srgbClr val="000000"/>
                  </a:outerShdw>
                </a:effectLst>
                <a:cs typeface="Times New Roman" pitchFamily="18" charset="0"/>
              </a:rPr>
              <a:t>State Law</a:t>
            </a:r>
            <a:br>
              <a:rPr lang="en-US" sz="4800" b="1" dirty="0">
                <a:solidFill>
                  <a:srgbClr val="FF0000"/>
                </a:solidFill>
                <a:effectLst>
                  <a:outerShdw blurRad="38100" dist="38100" dir="2700000" algn="tl">
                    <a:srgbClr val="000000"/>
                  </a:outerShdw>
                </a:effectLst>
                <a:cs typeface="Times New Roman" pitchFamily="18" charset="0"/>
              </a:rPr>
            </a:br>
            <a:r>
              <a:rPr lang="en-US" sz="4000" b="1" dirty="0">
                <a:solidFill>
                  <a:srgbClr val="FF0000"/>
                </a:solidFill>
                <a:effectLst>
                  <a:outerShdw blurRad="38100" dist="38100" dir="2700000" algn="tl">
                    <a:srgbClr val="000000"/>
                  </a:outerShdw>
                </a:effectLst>
                <a:cs typeface="Times New Roman" pitchFamily="18" charset="0"/>
              </a:rPr>
              <a:t>PRACTICE OF MEDICINE</a:t>
            </a:r>
            <a:br>
              <a:rPr lang="en-US" sz="40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  </a:t>
            </a:r>
          </a:p>
        </p:txBody>
      </p:sp>
      <p:sp>
        <p:nvSpPr>
          <p:cNvPr id="3" name="Content Placeholder 2">
            <a:extLst>
              <a:ext uri="{FF2B5EF4-FFF2-40B4-BE49-F238E27FC236}">
                <a16:creationId xmlns:a16="http://schemas.microsoft.com/office/drawing/2014/main" id="{DE07DA29-FB72-408B-A06D-C90A9A49E0F8}"/>
              </a:ext>
            </a:extLst>
          </p:cNvPr>
          <p:cNvSpPr>
            <a:spLocks noGrp="1"/>
          </p:cNvSpPr>
          <p:nvPr>
            <p:ph idx="1"/>
          </p:nvPr>
        </p:nvSpPr>
        <p:spPr>
          <a:xfrm>
            <a:off x="474785" y="2479214"/>
            <a:ext cx="6347714" cy="4378786"/>
          </a:xfrm>
        </p:spPr>
        <p:txBody>
          <a:bodyPr>
            <a:normAutofit/>
          </a:bodyPr>
          <a:lstStyle/>
          <a:p>
            <a:pPr marL="0" indent="0">
              <a:buNone/>
            </a:pPr>
            <a:r>
              <a:rPr lang="en-US" sz="2000" b="1" i="1" dirty="0">
                <a:solidFill>
                  <a:srgbClr val="006600"/>
                </a:solidFill>
              </a:rPr>
              <a:t>“…The purpose or reasonably foreseeable effect of which is </a:t>
            </a:r>
            <a:r>
              <a:rPr lang="en-US" sz="2000" b="1" i="1" dirty="0">
                <a:solidFill>
                  <a:srgbClr val="FF0000"/>
                </a:solidFill>
              </a:rPr>
              <a:t>to encourage the reliance of another person upon an individual's knowledge or skill in the maintenance of human health </a:t>
            </a:r>
            <a:r>
              <a:rPr lang="en-US" sz="2000" b="1" i="1" dirty="0">
                <a:solidFill>
                  <a:srgbClr val="006600"/>
                </a:solidFill>
              </a:rPr>
              <a:t>by the prevention, alleviation, or cure of disease, and involving or reasonably thought to involve an assumption of responsibility for the other person's physical or mental well being:  diagnosis, treatment, use of instruments or other devices, or the prescribing, administering, dispensing or distributing of drugs for the relief of diseases or adverse physical or mental conditions.” </a:t>
            </a:r>
          </a:p>
          <a:p>
            <a:pPr marL="0" indent="0">
              <a:buNone/>
            </a:pPr>
            <a:r>
              <a:rPr lang="en-US" sz="2000" b="1" i="1" dirty="0">
                <a:solidFill>
                  <a:srgbClr val="006600"/>
                </a:solidFill>
              </a:rPr>
              <a:t>									CMR 243</a:t>
            </a:r>
          </a:p>
          <a:p>
            <a:endParaRPr lang="en-US" dirty="0"/>
          </a:p>
        </p:txBody>
      </p:sp>
    </p:spTree>
    <p:extLst>
      <p:ext uri="{BB962C8B-B14F-4D97-AF65-F5344CB8AC3E}">
        <p14:creationId xmlns:p14="http://schemas.microsoft.com/office/powerpoint/2010/main" val="524727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6705600" cy="1700748"/>
          </a:xfrm>
        </p:spPr>
        <p:txBody>
          <a:bodyPr>
            <a:normAutofit fontScale="90000"/>
          </a:bodyPr>
          <a:lstStyle/>
          <a:p>
            <a:pPr algn="ctr" eaLnBrk="1" hangingPunct="1">
              <a:defRPr/>
            </a:pPr>
            <a:r>
              <a:rPr lang="en-US" sz="5300" b="1" dirty="0">
                <a:solidFill>
                  <a:srgbClr val="FF0000"/>
                </a:solidFill>
                <a:effectLst>
                  <a:outerShdw blurRad="38100" dist="38100" dir="2700000" algn="tl">
                    <a:srgbClr val="000000"/>
                  </a:outerShdw>
                </a:effectLst>
                <a:cs typeface="Times New Roman" pitchFamily="18" charset="0"/>
              </a:rPr>
              <a:t>Massachusetts </a:t>
            </a:r>
            <a:r>
              <a:rPr lang="en-US" sz="4000" b="1" dirty="0">
                <a:solidFill>
                  <a:srgbClr val="FF0000"/>
                </a:solidFill>
                <a:effectLst>
                  <a:outerShdw blurRad="38100" dist="38100" dir="2700000" algn="tl">
                    <a:srgbClr val="000000"/>
                  </a:outerShdw>
                </a:effectLst>
                <a:cs typeface="Times New Roman" pitchFamily="18" charset="0"/>
              </a:rPr>
              <a:t> Exemptions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00532"/>
            <a:ext cx="6847449" cy="4128867"/>
          </a:xfrm>
        </p:spPr>
        <p:txBody>
          <a:bodyPr>
            <a:normAutofit/>
          </a:bodyPr>
          <a:lstStyle/>
          <a:p>
            <a:pPr eaLnBrk="1" hangingPunct="1">
              <a:buFontTx/>
              <a:buNone/>
            </a:pPr>
            <a:r>
              <a:rPr lang="en-US" sz="2800" b="1" dirty="0">
                <a:solidFill>
                  <a:srgbClr val="006600"/>
                </a:solidFill>
                <a:cs typeface="Times New Roman" pitchFamily="18" charset="0"/>
              </a:rPr>
              <a:t>“…</a:t>
            </a:r>
            <a:r>
              <a:rPr lang="en-US" sz="2800" b="1" i="1" dirty="0">
                <a:solidFill>
                  <a:srgbClr val="006600"/>
                </a:solidFill>
                <a:cs typeface="Times New Roman" pitchFamily="18" charset="0"/>
              </a:rPr>
              <a:t>Domestic administration of family remedies…”</a:t>
            </a:r>
          </a:p>
          <a:p>
            <a:pPr>
              <a:buNone/>
            </a:pPr>
            <a:r>
              <a:rPr lang="en-US" sz="2800" b="1" i="1" dirty="0">
                <a:solidFill>
                  <a:srgbClr val="006600"/>
                </a:solidFill>
                <a:cs typeface="Times New Roman" pitchFamily="18" charset="0"/>
              </a:rPr>
              <a:t>“…clairvoyants or persons practicing hypnotism, magnetic healing, mind cure, massage, Christian Science or cosmopathic method of healing, if they do not violate any provisions of section six.” </a:t>
            </a: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8348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685800"/>
            <a:ext cx="7772400" cy="1524000"/>
          </a:xfrm>
          <a:solidFill>
            <a:schemeClr val="bg1"/>
          </a:solidFill>
        </p:spPr>
        <p:txBody>
          <a:bodyPr>
            <a:normAutofit fontScale="90000"/>
          </a:bodyPr>
          <a:lstStyle/>
          <a:p>
            <a:pPr algn="ctr" eaLnBrk="1" hangingPunct="1">
              <a:defRPr/>
            </a:pPr>
            <a:r>
              <a:rPr lang="en-US" dirty="0">
                <a:solidFill>
                  <a:srgbClr val="FF0000"/>
                </a:solidFill>
                <a:effectLst>
                  <a:outerShdw blurRad="38100" dist="38100" dir="2700000" algn="tl">
                    <a:srgbClr val="000000"/>
                  </a:outerShdw>
                </a:effectLst>
                <a:latin typeface="Berlin Sans FB" pitchFamily="34" charset="0"/>
              </a:rPr>
              <a:t>Sunshine Health Freedom Foundation’s</a:t>
            </a:r>
            <a:r>
              <a:rPr lang="en-US" sz="4800" dirty="0">
                <a:solidFill>
                  <a:srgbClr val="FF0000"/>
                </a:solidFill>
                <a:effectLst>
                  <a:outerShdw blurRad="38100" dist="38100" dir="2700000" algn="tl">
                    <a:srgbClr val="000000"/>
                  </a:outerShdw>
                </a:effectLst>
                <a:latin typeface="Berlin Sans FB" pitchFamily="34" charset="0"/>
              </a:rPr>
              <a:t>   “VISION”</a:t>
            </a:r>
          </a:p>
        </p:txBody>
      </p:sp>
      <p:sp>
        <p:nvSpPr>
          <p:cNvPr id="225283" name="Rectangle 3"/>
          <p:cNvSpPr>
            <a:spLocks noGrp="1" noChangeArrowheads="1"/>
          </p:cNvSpPr>
          <p:nvPr>
            <p:ph idx="1"/>
          </p:nvPr>
        </p:nvSpPr>
        <p:spPr>
          <a:xfrm>
            <a:off x="152400" y="2557790"/>
            <a:ext cx="7772400" cy="3886200"/>
          </a:xfrm>
          <a:extLst>
            <a:ext uri="{909E8E84-426E-40DD-AFC4-6F175D3DCCD1}">
              <a14:hiddenFill xmlns:a14="http://schemas.microsoft.com/office/drawing/2010/main">
                <a:solidFill>
                  <a:srgbClr val="FFFF00"/>
                </a:solidFill>
              </a14:hiddenFill>
            </a:ext>
          </a:extLst>
        </p:spPr>
        <p:txBody>
          <a:bodyPr/>
          <a:lstStyle/>
          <a:p>
            <a:pPr marL="0" indent="0">
              <a:buNone/>
            </a:pPr>
            <a:r>
              <a:rPr lang="en-US" sz="1800" b="1" dirty="0">
                <a:solidFill>
                  <a:srgbClr val="FFFF00"/>
                </a:solidFill>
              </a:rPr>
              <a:t>	</a:t>
            </a:r>
            <a:endParaRPr lang="en-US" sz="2000" dirty="0">
              <a:solidFill>
                <a:srgbClr val="FFFF00"/>
              </a:solidFill>
              <a:effectLst/>
            </a:endParaRPr>
          </a:p>
          <a:p>
            <a:pPr marL="0" indent="0" algn="ctr">
              <a:buNone/>
            </a:pPr>
            <a:r>
              <a:rPr lang="en-US" sz="2800" b="1" i="1" dirty="0">
                <a:solidFill>
                  <a:srgbClr val="006600"/>
                </a:solidFill>
                <a:effectLst/>
                <a:latin typeface="Calibri" pitchFamily="34" charset="0"/>
              </a:rPr>
              <a:t>“We are blazing a trail for generations to come</a:t>
            </a:r>
            <a:br>
              <a:rPr lang="en-US" sz="2800" dirty="0">
                <a:solidFill>
                  <a:srgbClr val="006600"/>
                </a:solidFill>
                <a:effectLst/>
                <a:latin typeface="Calibri" pitchFamily="34" charset="0"/>
              </a:rPr>
            </a:br>
            <a:r>
              <a:rPr lang="en-US" sz="2800" b="1" i="1" dirty="0">
                <a:solidFill>
                  <a:srgbClr val="006600"/>
                </a:solidFill>
                <a:effectLst/>
                <a:latin typeface="Calibri" pitchFamily="34" charset="0"/>
              </a:rPr>
              <a:t>that will allow our children to have health freedom </a:t>
            </a:r>
            <a:br>
              <a:rPr lang="en-US" sz="2800" dirty="0">
                <a:solidFill>
                  <a:srgbClr val="006600"/>
                </a:solidFill>
                <a:effectLst/>
                <a:latin typeface="Calibri" pitchFamily="34" charset="0"/>
              </a:rPr>
            </a:br>
            <a:r>
              <a:rPr lang="en-US" sz="2800" b="1" i="1" dirty="0">
                <a:solidFill>
                  <a:srgbClr val="006600"/>
                </a:solidFill>
                <a:effectLst/>
                <a:latin typeface="Calibri" pitchFamily="34" charset="0"/>
              </a:rPr>
              <a:t>based on what they, not the government, </a:t>
            </a:r>
            <a:br>
              <a:rPr lang="en-US" sz="2800" dirty="0">
                <a:solidFill>
                  <a:srgbClr val="006600"/>
                </a:solidFill>
                <a:effectLst/>
                <a:latin typeface="Calibri" pitchFamily="34" charset="0"/>
              </a:rPr>
            </a:br>
            <a:r>
              <a:rPr lang="en-US" sz="2800" b="1" i="1" dirty="0">
                <a:solidFill>
                  <a:srgbClr val="006600"/>
                </a:solidFill>
                <a:effectLst/>
                <a:latin typeface="Calibri" pitchFamily="34" charset="0"/>
              </a:rPr>
              <a:t>believe are the best choices</a:t>
            </a:r>
            <a:r>
              <a:rPr lang="en-US" sz="2800" dirty="0">
                <a:solidFill>
                  <a:srgbClr val="006600"/>
                </a:solidFill>
                <a:effectLst/>
                <a:latin typeface="Calibri" pitchFamily="34" charset="0"/>
              </a:rPr>
              <a:t>.”</a:t>
            </a:r>
          </a:p>
        </p:txBody>
      </p:sp>
      <p:sp>
        <p:nvSpPr>
          <p:cNvPr id="2" name="Footer Placeholder 1"/>
          <p:cNvSpPr>
            <a:spLocks noGrp="1"/>
          </p:cNvSpPr>
          <p:nvPr>
            <p:ph type="ftr" sz="quarter" idx="11"/>
          </p:nvPr>
        </p:nvSpPr>
        <p:spPr>
          <a:xfrm>
            <a:off x="6400800" y="6108173"/>
            <a:ext cx="1981200" cy="365125"/>
          </a:xfrm>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861508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6705600" cy="1700748"/>
          </a:xfrm>
        </p:spPr>
        <p:txBody>
          <a:bodyPr>
            <a:normAutofit fontScale="90000"/>
          </a:bodyPr>
          <a:lstStyle/>
          <a:p>
            <a:pPr algn="ctr" eaLnBrk="1" hangingPunct="1">
              <a:defRPr/>
            </a:pPr>
            <a:r>
              <a:rPr lang="en-US" sz="5300" b="1" dirty="0">
                <a:solidFill>
                  <a:srgbClr val="FF0000"/>
                </a:solidFill>
                <a:effectLst>
                  <a:outerShdw blurRad="38100" dist="38100" dir="2700000" algn="tl">
                    <a:srgbClr val="000000"/>
                  </a:outerShdw>
                </a:effectLst>
                <a:cs typeface="Times New Roman" pitchFamily="18" charset="0"/>
              </a:rPr>
              <a:t>Massachusetts Bill </a:t>
            </a:r>
            <a:br>
              <a:rPr lang="en-US" sz="4800" b="1" dirty="0">
                <a:solidFill>
                  <a:srgbClr val="FF0000"/>
                </a:solidFill>
                <a:effectLst>
                  <a:outerShdw blurRad="38100" dist="38100" dir="2700000" algn="tl">
                    <a:srgbClr val="000000"/>
                  </a:outerShdw>
                </a:effectLst>
                <a:cs typeface="Times New Roman" pitchFamily="18" charset="0"/>
              </a:rPr>
            </a:br>
            <a:r>
              <a:rPr lang="en-US" sz="4000" b="1" dirty="0">
                <a:solidFill>
                  <a:srgbClr val="FF0000"/>
                </a:solidFill>
                <a:effectLst>
                  <a:outerShdw blurRad="38100" dist="38100" dir="2700000" algn="tl">
                    <a:srgbClr val="000000"/>
                  </a:outerShdw>
                </a:effectLst>
                <a:cs typeface="Times New Roman" pitchFamily="18" charset="0"/>
              </a:rPr>
              <a:t>to Get Broader Exemptions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00532"/>
            <a:ext cx="6847449" cy="4128867"/>
          </a:xfrm>
        </p:spPr>
        <p:txBody>
          <a:bodyPr>
            <a:normAutofit lnSpcReduction="10000"/>
          </a:bodyPr>
          <a:lstStyle/>
          <a:p>
            <a:pPr marL="0" indent="0" algn="ctr">
              <a:buNone/>
            </a:pPr>
            <a:r>
              <a:rPr lang="en-US" sz="3200" b="1" dirty="0">
                <a:solidFill>
                  <a:srgbClr val="006600"/>
                </a:solidFill>
              </a:rPr>
              <a:t>H.3660 </a:t>
            </a:r>
          </a:p>
          <a:p>
            <a:pPr marL="0" indent="0" algn="ctr">
              <a:buNone/>
            </a:pPr>
            <a:r>
              <a:rPr lang="en-US" sz="2000" b="1" dirty="0">
                <a:solidFill>
                  <a:srgbClr val="006600"/>
                </a:solidFill>
              </a:rPr>
              <a:t>Representative John Lawn, Jr. </a:t>
            </a:r>
          </a:p>
          <a:p>
            <a:pPr marL="0" indent="0">
              <a:buNone/>
            </a:pPr>
            <a:r>
              <a:rPr lang="en-US" sz="2000" b="1" i="1" dirty="0">
                <a:solidFill>
                  <a:srgbClr val="006600"/>
                </a:solidFill>
              </a:rPr>
              <a:t>An Act providing for consumer access to and the right to practice complementary and alternative health care services </a:t>
            </a:r>
          </a:p>
          <a:p>
            <a:pPr marL="0" indent="0" algn="ctr">
              <a:buNone/>
            </a:pPr>
            <a:r>
              <a:rPr lang="en-US" sz="3600" b="1" dirty="0">
                <a:solidFill>
                  <a:srgbClr val="006600"/>
                </a:solidFill>
              </a:rPr>
              <a:t>  S.665 </a:t>
            </a:r>
          </a:p>
          <a:p>
            <a:pPr marL="0" indent="0" algn="ctr">
              <a:buNone/>
            </a:pPr>
            <a:r>
              <a:rPr lang="en-US" sz="2000" b="1" dirty="0">
                <a:solidFill>
                  <a:srgbClr val="006600"/>
                </a:solidFill>
              </a:rPr>
              <a:t>Senator Nick Collins </a:t>
            </a:r>
          </a:p>
          <a:p>
            <a:pPr marL="0" indent="0">
              <a:buNone/>
            </a:pPr>
            <a:r>
              <a:rPr lang="en-US" sz="2000" b="1" i="1" dirty="0">
                <a:solidFill>
                  <a:srgbClr val="006600"/>
                </a:solidFill>
              </a:rPr>
              <a:t>An Act providing for consumer access to and the right to practice complementary and alternative health care services</a:t>
            </a:r>
          </a:p>
          <a:p>
            <a:pPr eaLnBrk="1" hangingPunct="1">
              <a:buFontTx/>
              <a:buNone/>
            </a:pPr>
            <a:endParaRPr lang="en-US" sz="1800" b="1" dirty="0">
              <a:cs typeface="Times New Roman" pitchFamily="18" charset="0"/>
            </a:endParaRP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56203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239000" cy="1371600"/>
          </a:xfrm>
          <a:noFill/>
        </p:spPr>
        <p:txBody>
          <a:bodyPr>
            <a:normAutofit fontScale="90000"/>
          </a:bodyPr>
          <a:lstStyle/>
          <a:p>
            <a:pPr algn="ctr"/>
            <a:r>
              <a:rPr lang="en-US" sz="5300"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4" name="Rectangle 3">
            <a:extLst>
              <a:ext uri="{FF2B5EF4-FFF2-40B4-BE49-F238E27FC236}">
                <a16:creationId xmlns:a16="http://schemas.microsoft.com/office/drawing/2014/main" id="{48908279-C1D9-491C-BE96-FAD85E3E901B}"/>
              </a:ext>
            </a:extLst>
          </p:cNvPr>
          <p:cNvSpPr/>
          <p:nvPr/>
        </p:nvSpPr>
        <p:spPr>
          <a:xfrm>
            <a:off x="533400" y="1921412"/>
            <a:ext cx="6324600" cy="4524315"/>
          </a:xfrm>
          <a:prstGeom prst="rect">
            <a:avLst/>
          </a:prstGeom>
        </p:spPr>
        <p:txBody>
          <a:bodyPr wrap="square">
            <a:spAutoFit/>
          </a:bodyPr>
          <a:lstStyle/>
          <a:p>
            <a:r>
              <a:rPr lang="en-US" dirty="0">
                <a:solidFill>
                  <a:srgbClr val="006600"/>
                </a:solidFill>
              </a:rPr>
              <a:t> </a:t>
            </a:r>
            <a:r>
              <a:rPr lang="en-US" b="1" dirty="0">
                <a:solidFill>
                  <a:srgbClr val="006600"/>
                </a:solidFill>
              </a:rPr>
              <a:t>(g) (1)   “Naturopathic medicine” means</a:t>
            </a:r>
            <a:r>
              <a:rPr lang="en-US" b="1" dirty="0">
                <a:solidFill>
                  <a:srgbClr val="000066"/>
                </a:solidFill>
              </a:rPr>
              <a:t> </a:t>
            </a:r>
            <a:r>
              <a:rPr lang="en-US" b="1" dirty="0">
                <a:solidFill>
                  <a:srgbClr val="FF0000"/>
                </a:solidFill>
              </a:rPr>
              <a:t>the prevention, diagnosis, and treatment of human health conditions, injury, and disease using only patient education and naturopathic therapies and therapeutic substances</a:t>
            </a:r>
            <a:r>
              <a:rPr lang="en-US" b="1" dirty="0">
                <a:solidFill>
                  <a:srgbClr val="000066"/>
                </a:solidFill>
              </a:rPr>
              <a:t> </a:t>
            </a:r>
            <a:r>
              <a:rPr lang="en-US" b="1" dirty="0">
                <a:solidFill>
                  <a:srgbClr val="006600"/>
                </a:solidFill>
              </a:rPr>
              <a:t>recognized by the Council of Naturopathic Medical Education.</a:t>
            </a:r>
          </a:p>
          <a:p>
            <a:r>
              <a:rPr lang="en-US" b="1" dirty="0">
                <a:solidFill>
                  <a:srgbClr val="006600"/>
                </a:solidFill>
              </a:rPr>
              <a:t>(2)   “Naturopathic medicine” includes:</a:t>
            </a:r>
          </a:p>
          <a:p>
            <a:r>
              <a:rPr lang="en-US" b="1" dirty="0">
                <a:solidFill>
                  <a:srgbClr val="006600"/>
                </a:solidFill>
              </a:rPr>
              <a:t>	(i)   Counseling;</a:t>
            </a:r>
          </a:p>
          <a:p>
            <a:r>
              <a:rPr lang="en-US" b="1" dirty="0">
                <a:solidFill>
                  <a:srgbClr val="006600"/>
                </a:solidFill>
              </a:rPr>
              <a:t>	(ii)   The practice of the mechanical sciences of healing, including mechanotherapy, articular manipulation, corrective and orthopedic gymnastics, hydrotherapy, electrotherapy, and phototherapy; and</a:t>
            </a:r>
          </a:p>
          <a:p>
            <a:r>
              <a:rPr lang="en-US" b="1" dirty="0">
                <a:solidFill>
                  <a:srgbClr val="006600"/>
                </a:solidFill>
              </a:rPr>
              <a:t>	(iii)   The practice of the </a:t>
            </a:r>
            <a:r>
              <a:rPr lang="en-US" b="1" dirty="0">
                <a:solidFill>
                  <a:srgbClr val="FF0000"/>
                </a:solidFill>
              </a:rPr>
              <a:t>material sciences of healing, including nutrition, phytotherapy, treatment by natural substances, and external applications.</a:t>
            </a:r>
          </a:p>
          <a:p>
            <a:r>
              <a:rPr lang="en-US" dirty="0">
                <a:solidFill>
                  <a:srgbClr val="006600"/>
                </a:solidFill>
              </a:rPr>
              <a:t>									§14–5F–01.</a:t>
            </a:r>
            <a:endParaRPr lang="en-US" dirty="0"/>
          </a:p>
        </p:txBody>
      </p:sp>
    </p:spTree>
    <p:extLst>
      <p:ext uri="{BB962C8B-B14F-4D97-AF65-F5344CB8AC3E}">
        <p14:creationId xmlns:p14="http://schemas.microsoft.com/office/powerpoint/2010/main" val="172836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7200"/>
            <a:ext cx="6934200" cy="1371599"/>
          </a:xfrm>
          <a:noFill/>
        </p:spPr>
        <p:txBody>
          <a:bodyPr>
            <a:normAutofit fontScale="90000"/>
          </a:bodyPr>
          <a:lstStyle/>
          <a:p>
            <a:pPr algn="ctr"/>
            <a:r>
              <a:rPr lang="en-US" sz="5300"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Felony</a:t>
            </a:r>
          </a:p>
        </p:txBody>
      </p:sp>
      <p:sp>
        <p:nvSpPr>
          <p:cNvPr id="4" name="Rectangle 3">
            <a:extLst>
              <a:ext uri="{FF2B5EF4-FFF2-40B4-BE49-F238E27FC236}">
                <a16:creationId xmlns:a16="http://schemas.microsoft.com/office/drawing/2014/main" id="{EC34D566-4810-4FC1-9DF8-5C6F204DC0D6}"/>
              </a:ext>
            </a:extLst>
          </p:cNvPr>
          <p:cNvSpPr/>
          <p:nvPr/>
        </p:nvSpPr>
        <p:spPr>
          <a:xfrm>
            <a:off x="305972" y="2057400"/>
            <a:ext cx="6705600" cy="4062651"/>
          </a:xfrm>
          <a:prstGeom prst="rect">
            <a:avLst/>
          </a:prstGeom>
        </p:spPr>
        <p:txBody>
          <a:bodyPr wrap="square">
            <a:spAutoFit/>
          </a:bodyPr>
          <a:lstStyle/>
          <a:p>
            <a:r>
              <a:rPr lang="en-US" sz="2000" b="1" dirty="0">
                <a:solidFill>
                  <a:srgbClr val="006600"/>
                </a:solidFill>
              </a:rPr>
              <a:t>(a)   Except as otherwise provided in this subtitle, an </a:t>
            </a:r>
            <a:r>
              <a:rPr lang="en-US" sz="2000" b="1" dirty="0">
                <a:solidFill>
                  <a:srgbClr val="FF0000"/>
                </a:solidFill>
              </a:rPr>
              <a:t>individual may not practice, attempt to practice, or offer to practice naturopathic medicine </a:t>
            </a:r>
            <a:r>
              <a:rPr lang="en-US" sz="2000" b="1" dirty="0">
                <a:solidFill>
                  <a:srgbClr val="006600"/>
                </a:solidFill>
              </a:rPr>
              <a:t>in this State without a license.</a:t>
            </a:r>
          </a:p>
          <a:p>
            <a:endParaRPr lang="en-US" sz="2000" b="1" dirty="0">
              <a:solidFill>
                <a:srgbClr val="006600"/>
              </a:solidFill>
            </a:endParaRPr>
          </a:p>
          <a:p>
            <a:r>
              <a:rPr lang="en-US" sz="2000" b="1" dirty="0">
                <a:solidFill>
                  <a:srgbClr val="006600"/>
                </a:solidFill>
              </a:rPr>
              <a:t>(b)   An individual who violates this section is </a:t>
            </a:r>
            <a:r>
              <a:rPr lang="en-US" sz="2000" b="1" dirty="0">
                <a:solidFill>
                  <a:srgbClr val="FF0000"/>
                </a:solidFill>
              </a:rPr>
              <a:t>guilty of a felony and on conviction is subject to:</a:t>
            </a:r>
          </a:p>
          <a:p>
            <a:r>
              <a:rPr lang="en-US" sz="2000" b="1" dirty="0">
                <a:solidFill>
                  <a:srgbClr val="006600"/>
                </a:solidFill>
              </a:rPr>
              <a:t>	(1)   A</a:t>
            </a:r>
            <a:r>
              <a:rPr lang="en-US" sz="2000" b="1" dirty="0">
                <a:solidFill>
                  <a:srgbClr val="FF0000"/>
                </a:solidFill>
              </a:rPr>
              <a:t> fine not exceeding $10,000 or imprisonment not exceeding 5 years or both; and</a:t>
            </a:r>
          </a:p>
          <a:p>
            <a:r>
              <a:rPr lang="en-US" sz="2000" b="1" dirty="0">
                <a:solidFill>
                  <a:srgbClr val="006600"/>
                </a:solidFill>
              </a:rPr>
              <a:t>	(2)   A </a:t>
            </a:r>
            <a:r>
              <a:rPr lang="en-US" sz="2000" b="1" dirty="0">
                <a:solidFill>
                  <a:srgbClr val="FF0000"/>
                </a:solidFill>
              </a:rPr>
              <a:t>civil fine of no more than $50,000 to be levied by the Board.</a:t>
            </a:r>
          </a:p>
          <a:p>
            <a:r>
              <a:rPr lang="en-US" sz="2000" b="1" dirty="0">
                <a:solidFill>
                  <a:srgbClr val="006600"/>
                </a:solidFill>
              </a:rPr>
              <a:t>										§14–5F–29.  </a:t>
            </a:r>
          </a:p>
          <a:p>
            <a:endParaRPr lang="en-US" b="1" dirty="0">
              <a:solidFill>
                <a:srgbClr val="FF0000"/>
              </a:solidFill>
            </a:endParaRPr>
          </a:p>
        </p:txBody>
      </p:sp>
    </p:spTree>
    <p:extLst>
      <p:ext uri="{BB962C8B-B14F-4D97-AF65-F5344CB8AC3E}">
        <p14:creationId xmlns:p14="http://schemas.microsoft.com/office/powerpoint/2010/main" val="287291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1000" y="381000"/>
            <a:ext cx="6934200" cy="1295400"/>
          </a:xfrm>
        </p:spPr>
        <p:txBody>
          <a:bodyPr>
            <a:normAutofit fontScale="90000"/>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Kansas Healing Arts</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743428" name="Rectangle 4"/>
          <p:cNvSpPr>
            <a:spLocks noChangeArrowheads="1"/>
          </p:cNvSpPr>
          <p:nvPr/>
        </p:nvSpPr>
        <p:spPr bwMode="auto">
          <a:xfrm>
            <a:off x="381000" y="1905000"/>
            <a:ext cx="7543800" cy="4893647"/>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000" b="1" dirty="0">
                <a:solidFill>
                  <a:srgbClr val="006600"/>
                </a:solidFill>
              </a:rPr>
              <a:t>     </a:t>
            </a:r>
            <a:r>
              <a:rPr lang="en-US" sz="2400" b="1" dirty="0">
                <a:solidFill>
                  <a:srgbClr val="006600"/>
                </a:solidFill>
              </a:rPr>
              <a:t>Purpose. </a:t>
            </a:r>
            <a:r>
              <a:rPr lang="en-US" sz="2400" b="1" dirty="0">
                <a:solidFill>
                  <a:srgbClr val="FF2929"/>
                </a:solidFill>
              </a:rPr>
              <a:t>Recognizing that the practice of the healing arts is a privilege granted by legislative authority and is not a natural right of individuals,</a:t>
            </a:r>
            <a:r>
              <a:rPr lang="en-US" sz="2400" b="1" dirty="0">
                <a:solidFill>
                  <a:srgbClr val="000099"/>
                </a:solidFill>
              </a:rPr>
              <a:t> </a:t>
            </a:r>
            <a:r>
              <a:rPr lang="en-US" sz="2400" b="1" dirty="0">
                <a:solidFill>
                  <a:srgbClr val="006600"/>
                </a:solidFill>
              </a:rPr>
              <a:t>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p>
          <a:p>
            <a:pPr fontAlgn="base">
              <a:spcBef>
                <a:spcPct val="0"/>
              </a:spcBef>
              <a:spcAft>
                <a:spcPct val="0"/>
              </a:spcAft>
              <a:defRPr/>
            </a:pPr>
            <a:r>
              <a:rPr lang="en-US" sz="2400" b="1" dirty="0">
                <a:solidFill>
                  <a:srgbClr val="006600"/>
                </a:solidFill>
              </a:rPr>
              <a:t>								</a:t>
            </a:r>
            <a:r>
              <a:rPr lang="en-US" sz="1000" b="1" dirty="0">
                <a:solidFill>
                  <a:srgbClr val="006600"/>
                </a:solidFill>
              </a:rPr>
              <a:t>6KS 65-2801 Chapter 65.Article 28</a:t>
            </a:r>
          </a:p>
        </p:txBody>
      </p:sp>
    </p:spTree>
    <p:extLst>
      <p:ext uri="{BB962C8B-B14F-4D97-AF65-F5344CB8AC3E}">
        <p14:creationId xmlns:p14="http://schemas.microsoft.com/office/powerpoint/2010/main" val="265414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609600" y="228600"/>
            <a:ext cx="7239000" cy="1676400"/>
          </a:xfrm>
          <a:solidFill>
            <a:srgbClr val="FF0000"/>
          </a:solidFill>
        </p:spPr>
        <p:txBody>
          <a:bodyPr>
            <a:normAutofit fontScale="90000"/>
          </a:bodyPr>
          <a:lstStyle/>
          <a:p>
            <a:pPr algn="ctr" eaLnBrk="1" hangingPunct="1">
              <a:defRPr/>
            </a:pPr>
            <a:r>
              <a:rPr lang="en-US" sz="5400" b="1" dirty="0">
                <a:solidFill>
                  <a:srgbClr val="FFFF00"/>
                </a:solidFill>
                <a:effectLst>
                  <a:outerShdw blurRad="38100" dist="38100" dir="2700000" algn="tl">
                    <a:srgbClr val="000000"/>
                  </a:outerShdw>
                </a:effectLst>
                <a:latin typeface="+mn-lt"/>
              </a:rPr>
              <a:t>2019 Safe Harbor </a:t>
            </a:r>
            <a:br>
              <a:rPr lang="en-US" sz="5400" b="1" dirty="0">
                <a:solidFill>
                  <a:srgbClr val="FFFF00"/>
                </a:solidFill>
                <a:effectLst>
                  <a:outerShdw blurRad="38100" dist="38100" dir="2700000" algn="tl">
                    <a:srgbClr val="000000"/>
                  </a:outerShdw>
                </a:effectLst>
                <a:latin typeface="+mn-lt"/>
              </a:rPr>
            </a:br>
            <a:r>
              <a:rPr lang="en-US" sz="5400" b="1" dirty="0">
                <a:solidFill>
                  <a:srgbClr val="FFFF00"/>
                </a:solidFill>
                <a:effectLst>
                  <a:outerShdw blurRad="38100" dist="38100" dir="2700000" algn="tl">
                    <a:srgbClr val="000000"/>
                  </a:outerShdw>
                </a:effectLst>
                <a:latin typeface="+mn-lt"/>
              </a:rPr>
              <a:t>Health Freedom States!</a:t>
            </a:r>
          </a:p>
        </p:txBody>
      </p:sp>
      <p:sp>
        <p:nvSpPr>
          <p:cNvPr id="1295363" name="Rectangle 3"/>
          <p:cNvSpPr>
            <a:spLocks noGrp="1" noChangeArrowheads="1"/>
          </p:cNvSpPr>
          <p:nvPr>
            <p:ph idx="1"/>
          </p:nvPr>
        </p:nvSpPr>
        <p:spPr>
          <a:xfrm>
            <a:off x="723900" y="2514600"/>
            <a:ext cx="7010400" cy="3581400"/>
          </a:xfrm>
          <a:solidFill>
            <a:srgbClr val="FF0000"/>
          </a:solidFill>
        </p:spPr>
        <p:txBody>
          <a:bodyPr numCol="2">
            <a:normAutofit fontScale="77500" lnSpcReduction="20000"/>
          </a:bodyPr>
          <a:lstStyle/>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r>
              <a:rPr lang="en-US" sz="4000" b="1" dirty="0">
                <a:solidFill>
                  <a:srgbClr val="FFFF00"/>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California</a:t>
            </a:r>
          </a:p>
          <a:p>
            <a:pPr algn="ctr" eaLnBrk="1" hangingPunct="1">
              <a:lnSpc>
                <a:spcPct val="90000"/>
              </a:lnSpc>
              <a:buFontTx/>
              <a:buNone/>
              <a:defRPr/>
            </a:pPr>
            <a:endParaRPr lang="en-US" sz="4000" b="1" dirty="0">
              <a:solidFill>
                <a:srgbClr val="FFFF00"/>
              </a:solidFill>
              <a:effectLst>
                <a:outerShdw blurRad="38100" dist="38100" dir="2700000" algn="tl">
                  <a:srgbClr val="000000"/>
                </a:outerShdw>
              </a:effectLst>
            </a:endParaRPr>
          </a:p>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br>
              <a:rPr lang="en-US" sz="4000" b="1" dirty="0">
                <a:solidFill>
                  <a:srgbClr val="FFFF00"/>
                </a:solidFill>
                <a:effectLst>
                  <a:outerShdw blurRad="38100" dist="38100" dir="2700000" algn="tl">
                    <a:srgbClr val="000000"/>
                  </a:outerShdw>
                </a:effectLst>
              </a:rPr>
            </a:br>
            <a:r>
              <a:rPr lang="en-US" sz="4000" b="1" dirty="0">
                <a:solidFill>
                  <a:srgbClr val="FFFF00"/>
                </a:solidFill>
                <a:effectLst>
                  <a:outerShdw blurRad="38100" dist="38100" dir="2700000" algn="tl">
                    <a:srgbClr val="000000"/>
                  </a:outerShdw>
                </a:effectLst>
              </a:rPr>
              <a:t>Louisiana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Arizona (limited)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Nevada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Maine!</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Tree>
    <p:extLst>
      <p:ext uri="{BB962C8B-B14F-4D97-AF65-F5344CB8AC3E}">
        <p14:creationId xmlns:p14="http://schemas.microsoft.com/office/powerpoint/2010/main" val="1332150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457200"/>
            <a:ext cx="7772400" cy="1066800"/>
          </a:xfrm>
        </p:spPr>
        <p:txBody>
          <a:bodyPr>
            <a:normAutofit/>
          </a:bodyPr>
          <a:lstStyle/>
          <a:p>
            <a:pPr eaLnBrk="1" hangingPunct="1">
              <a:defRPr/>
            </a:pPr>
            <a:r>
              <a:rPr lang="en-US" sz="3200" b="1" dirty="0">
                <a:solidFill>
                  <a:srgbClr val="FF0000"/>
                </a:solidFill>
                <a:effectLst>
                  <a:outerShdw blurRad="38100" dist="38100" dir="2700000" algn="tl">
                    <a:srgbClr val="000000"/>
                  </a:outerShdw>
                </a:effectLst>
              </a:rPr>
              <a:t>New Mexico 61-35-2 Complementary and Alternative Health Care Services</a:t>
            </a:r>
            <a:r>
              <a:rPr lang="en-US" sz="3200" u="sng" dirty="0"/>
              <a:t>:</a:t>
            </a:r>
          </a:p>
        </p:txBody>
      </p:sp>
      <p:sp>
        <p:nvSpPr>
          <p:cNvPr id="107523" name="Rectangle 3"/>
          <p:cNvSpPr>
            <a:spLocks noGrp="1" noChangeArrowheads="1"/>
          </p:cNvSpPr>
          <p:nvPr>
            <p:ph idx="1"/>
          </p:nvPr>
        </p:nvSpPr>
        <p:spPr>
          <a:xfrm>
            <a:off x="533400" y="1600200"/>
            <a:ext cx="8077200" cy="4800600"/>
          </a:xfrm>
        </p:spPr>
        <p:txBody>
          <a:bodyPr>
            <a:normAutofit lnSpcReduction="10000"/>
          </a:bodyPr>
          <a:lstStyle/>
          <a:p>
            <a:pPr eaLnBrk="1" hangingPunct="1">
              <a:lnSpc>
                <a:spcPct val="140000"/>
              </a:lnSpc>
              <a:buFontTx/>
              <a:buNone/>
            </a:pPr>
            <a:r>
              <a:rPr lang="en-US" sz="1600" b="1" dirty="0">
                <a:latin typeface="Trebuchet MS" panose="020B0603020202020204" pitchFamily="34" charset="0"/>
                <a:ea typeface="Calibri" pitchFamily="34" charset="0"/>
                <a:cs typeface="Times New Roman" pitchFamily="18" charset="0"/>
              </a:rPr>
              <a:t>B</a:t>
            </a:r>
            <a:r>
              <a:rPr lang="en-US" sz="1600" b="1" dirty="0">
                <a:solidFill>
                  <a:srgbClr val="006600"/>
                </a:solidFill>
                <a:latin typeface="Trebuchet MS" panose="020B0603020202020204" pitchFamily="34" charset="0"/>
                <a:ea typeface="Calibri" pitchFamily="34" charset="0"/>
                <a:cs typeface="Times New Roman" pitchFamily="18" charset="0"/>
              </a:rPr>
              <a:t>.     "complementary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     herbology or herbalism;  (12)     homeopathy;  (13)     meditation;  (14)     mind-body healing practices;  (15)     naturopathy;  (16)     nondiagnostic iridology;   (17)     noninvasive instrumentalities;  (18)     polarity therapy; and  (19)     holistic kinesiology and other muscle testing techniques</a:t>
            </a: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2126506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85800"/>
            <a:ext cx="7772400" cy="838200"/>
          </a:xfrm>
        </p:spPr>
        <p:txBody>
          <a:bodyPr>
            <a:normAutofit/>
          </a:bodyPr>
          <a:lstStyle/>
          <a:p>
            <a:pPr eaLnBrk="1" hangingPunct="1">
              <a:defRPr/>
            </a:pPr>
            <a:r>
              <a:rPr lang="en-US" sz="3200" b="1" dirty="0">
                <a:solidFill>
                  <a:srgbClr val="FF0000"/>
                </a:solidFill>
                <a:effectLst>
                  <a:outerShdw blurRad="38100" dist="38100" dir="2700000" algn="tl">
                    <a:srgbClr val="000000"/>
                  </a:outerShdw>
                </a:effectLst>
              </a:rPr>
              <a:t>Nevada  Wellness Services</a:t>
            </a:r>
            <a:endParaRPr lang="en-US" sz="3200" u="sng" dirty="0"/>
          </a:p>
        </p:txBody>
      </p:sp>
      <p:sp>
        <p:nvSpPr>
          <p:cNvPr id="107523" name="Rectangle 3"/>
          <p:cNvSpPr>
            <a:spLocks noGrp="1" noChangeArrowheads="1"/>
          </p:cNvSpPr>
          <p:nvPr>
            <p:ph idx="1"/>
          </p:nvPr>
        </p:nvSpPr>
        <p:spPr>
          <a:xfrm>
            <a:off x="533400" y="1600200"/>
            <a:ext cx="6172200" cy="4800600"/>
          </a:xfrm>
        </p:spPr>
        <p:txBody>
          <a:bodyPr>
            <a:normAutofit/>
          </a:bodyPr>
          <a:lstStyle/>
          <a:p>
            <a:pPr>
              <a:lnSpc>
                <a:spcPct val="140000"/>
              </a:lnSpc>
              <a:buNone/>
            </a:pPr>
            <a:r>
              <a:rPr lang="en-US" b="1" dirty="0">
                <a:solidFill>
                  <a:srgbClr val="006600"/>
                </a:solidFill>
                <a:latin typeface="Trebuchet MS" panose="020B0603020202020204" pitchFamily="34" charset="0"/>
                <a:ea typeface="Calibri" pitchFamily="34" charset="0"/>
                <a:cs typeface="Times New Roman" pitchFamily="18" charset="0"/>
              </a:rPr>
              <a:t>(a) Anthroposophy.  (b) Aromatherapy.  (c) Traditional cultural healing practices.  (d) Detoxification practices and therapies.  (e) Energetic healing.  (f) Folk practices.  (g) Gerson therapy and colostrum therapy.  (h) Healing practices using food, dietary supplements, nutrients and the physical forces of heat, cold, water and light.  (i) Herbology and herbalism.  (j) Reflexology and Reiki.  (k) Mind-body healing practices.  (l) Nondiagnostic iridology.  (m) Noninvasive instrumentalities.  (n) Holistic kinesiology. </a:t>
            </a: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404395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85800"/>
            <a:ext cx="6324600" cy="1524000"/>
          </a:xfrm>
        </p:spPr>
        <p:txBody>
          <a:bodyPr>
            <a:noAutofit/>
          </a:bodyPr>
          <a:lstStyle/>
          <a:p>
            <a:pPr algn="ctr" eaLnBrk="1" hangingPunct="1">
              <a:defRPr/>
            </a:pPr>
            <a:r>
              <a:rPr lang="en-US" sz="4800" b="1" dirty="0">
                <a:solidFill>
                  <a:srgbClr val="FF0000"/>
                </a:solidFill>
                <a:effectLst>
                  <a:outerShdw blurRad="38100" dist="38100" dir="2700000" algn="tl">
                    <a:srgbClr val="000000">
                      <a:alpha val="43137"/>
                    </a:srgbClr>
                  </a:outerShdw>
                </a:effectLst>
              </a:rPr>
              <a:t>How to Pass a Bill </a:t>
            </a:r>
            <a:br>
              <a:rPr lang="en-US" sz="4800" b="1" dirty="0">
                <a:solidFill>
                  <a:srgbClr val="FF0000"/>
                </a:solidFill>
                <a:effectLst>
                  <a:outerShdw blurRad="38100" dist="38100" dir="2700000" algn="tl">
                    <a:srgbClr val="000000">
                      <a:alpha val="43137"/>
                    </a:srgbClr>
                  </a:outerShdw>
                </a:effectLst>
              </a:rPr>
            </a:br>
            <a:r>
              <a:rPr lang="en-US" sz="4800" b="1" dirty="0">
                <a:solidFill>
                  <a:srgbClr val="FF0000"/>
                </a:solidFill>
                <a:effectLst>
                  <a:outerShdw blurRad="38100" dist="38100" dir="2700000" algn="tl">
                    <a:srgbClr val="000000">
                      <a:alpha val="43137"/>
                    </a:srgbClr>
                  </a:outerShdw>
                </a:effectLst>
              </a:rPr>
              <a:t>in Your State</a:t>
            </a:r>
          </a:p>
        </p:txBody>
      </p:sp>
      <p:sp>
        <p:nvSpPr>
          <p:cNvPr id="107523" name="Rectangle 3"/>
          <p:cNvSpPr>
            <a:spLocks noGrp="1" noChangeArrowheads="1"/>
          </p:cNvSpPr>
          <p:nvPr>
            <p:ph idx="1"/>
          </p:nvPr>
        </p:nvSpPr>
        <p:spPr>
          <a:xfrm>
            <a:off x="533400" y="2209800"/>
            <a:ext cx="7010400" cy="4191000"/>
          </a:xfrm>
        </p:spPr>
        <p:txBody>
          <a:bodyPr>
            <a:normAutofit/>
          </a:bodyPr>
          <a:lstStyle/>
          <a:p>
            <a:pPr>
              <a:lnSpc>
                <a:spcPct val="140000"/>
              </a:lnSpc>
              <a:buNone/>
            </a:pPr>
            <a:r>
              <a:rPr lang="en-US" sz="2800" b="1" dirty="0">
                <a:solidFill>
                  <a:srgbClr val="FF0000"/>
                </a:solidFill>
                <a:latin typeface="Trebuchet MS" panose="020B0603020202020204" pitchFamily="34" charset="0"/>
                <a:ea typeface="Calibri" pitchFamily="34" charset="0"/>
                <a:cs typeface="Times New Roman" pitchFamily="18" charset="0"/>
                <a:hlinkClick r:id="rId3">
                  <a:extLst>
                    <a:ext uri="{A12FA001-AC4F-418D-AE19-62706E023703}">
                      <ahyp:hlinkClr xmlns:ahyp="http://schemas.microsoft.com/office/drawing/2018/hyperlinkcolor" val="tx"/>
                    </a:ext>
                  </a:extLst>
                </a:hlinkClick>
              </a:rPr>
              <a:t>www.nationalhealthfreedomaction.org</a:t>
            </a:r>
            <a:endParaRPr lang="en-US" sz="2800" b="1" dirty="0">
              <a:solidFill>
                <a:srgbClr val="FF0000"/>
              </a:solidFill>
              <a:latin typeface="Trebuchet MS" panose="020B0603020202020204" pitchFamily="34" charset="0"/>
              <a:ea typeface="Calibri" pitchFamily="34" charset="0"/>
              <a:cs typeface="Times New Roman" pitchFamily="18" charset="0"/>
            </a:endParaRPr>
          </a:p>
          <a:p>
            <a:pPr>
              <a:lnSpc>
                <a:spcPct val="140000"/>
              </a:lnSpc>
              <a:buNone/>
            </a:pPr>
            <a:r>
              <a:rPr lang="en-US" sz="2400" b="1" dirty="0">
                <a:solidFill>
                  <a:srgbClr val="006600"/>
                </a:solidFill>
                <a:latin typeface="Trebuchet MS" panose="020B0603020202020204" pitchFamily="34" charset="0"/>
                <a:ea typeface="Calibri" pitchFamily="34" charset="0"/>
                <a:cs typeface="Times New Roman" pitchFamily="18" charset="0"/>
              </a:rPr>
              <a:t>NHFA Attorneys to Help Guide</a:t>
            </a:r>
          </a:p>
          <a:p>
            <a:pPr>
              <a:lnSpc>
                <a:spcPct val="140000"/>
              </a:lnSpc>
              <a:buNone/>
            </a:pPr>
            <a:r>
              <a:rPr lang="en-US" sz="2400" b="1" dirty="0">
                <a:solidFill>
                  <a:srgbClr val="006600"/>
                </a:solidFill>
                <a:latin typeface="Trebuchet MS" panose="020B0603020202020204" pitchFamily="34" charset="0"/>
                <a:ea typeface="Calibri" pitchFamily="34" charset="0"/>
                <a:cs typeface="Times New Roman" pitchFamily="18" charset="0"/>
              </a:rPr>
              <a:t>	- Conference calls</a:t>
            </a:r>
          </a:p>
          <a:p>
            <a:pPr>
              <a:lnSpc>
                <a:spcPct val="140000"/>
              </a:lnSpc>
              <a:buNone/>
            </a:pPr>
            <a:r>
              <a:rPr lang="en-US" sz="2400" b="1" dirty="0">
                <a:solidFill>
                  <a:srgbClr val="006600"/>
                </a:solidFill>
                <a:latin typeface="Trebuchet MS" panose="020B0603020202020204" pitchFamily="34" charset="0"/>
                <a:ea typeface="Calibri" pitchFamily="34" charset="0"/>
                <a:cs typeface="Times New Roman" pitchFamily="18" charset="0"/>
              </a:rPr>
              <a:t>	- Travel and Presentations</a:t>
            </a:r>
          </a:p>
          <a:p>
            <a:pPr>
              <a:lnSpc>
                <a:spcPct val="140000"/>
              </a:lnSpc>
              <a:buNone/>
            </a:pPr>
            <a:r>
              <a:rPr lang="en-US" sz="2400" b="1" dirty="0">
                <a:solidFill>
                  <a:srgbClr val="006600"/>
                </a:solidFill>
                <a:latin typeface="Trebuchet MS" panose="020B0603020202020204" pitchFamily="34" charset="0"/>
                <a:ea typeface="Calibri" pitchFamily="34" charset="0"/>
                <a:cs typeface="Times New Roman" pitchFamily="18" charset="0"/>
              </a:rPr>
              <a:t>	- Drafting</a:t>
            </a:r>
          </a:p>
          <a:p>
            <a:pPr>
              <a:lnSpc>
                <a:spcPct val="140000"/>
              </a:lnSpc>
              <a:buNone/>
            </a:pPr>
            <a:r>
              <a:rPr lang="en-US" sz="2400" b="1" dirty="0">
                <a:solidFill>
                  <a:srgbClr val="006600"/>
                </a:solidFill>
                <a:latin typeface="Trebuchet MS" panose="020B0603020202020204" pitchFamily="34" charset="0"/>
                <a:ea typeface="Calibri" pitchFamily="34" charset="0"/>
                <a:cs typeface="Times New Roman" pitchFamily="18" charset="0"/>
              </a:rPr>
              <a:t>	- Testimony</a:t>
            </a:r>
          </a:p>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374365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1143000" y="1243013"/>
            <a:ext cx="600075" cy="77152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00"/>
                </a:solidFill>
                <a:effectLst>
                  <a:outerShdw blurRad="38100" dist="38100" dir="2700000" algn="tl">
                    <a:srgbClr val="000000"/>
                  </a:outerShdw>
                </a:effectLst>
                <a:latin typeface="Calibri" panose="020F0502020204030204"/>
                <a:cs typeface="Times New Roman" pitchFamily="18" charset="0"/>
              </a:rPr>
              <a:t>WA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07" name="Rectangle 3"/>
          <p:cNvSpPr>
            <a:spLocks noChangeArrowheads="1"/>
          </p:cNvSpPr>
          <p:nvPr/>
        </p:nvSpPr>
        <p:spPr bwMode="auto">
          <a:xfrm>
            <a:off x="1828800" y="2871788"/>
            <a:ext cx="342900" cy="685800"/>
          </a:xfrm>
          <a:prstGeom prst="rect">
            <a:avLst/>
          </a:prstGeom>
          <a:solidFill>
            <a:srgbClr val="00CC00"/>
          </a:solidFill>
          <a:ln w="9525">
            <a:solidFill>
              <a:srgbClr val="000000"/>
            </a:solidFill>
            <a:miter lim="800000"/>
            <a:headEnd/>
            <a:tailEnd/>
          </a:ln>
        </p:spPr>
        <p:txBody>
          <a:bodyPr/>
          <a:lstStyle/>
          <a:p>
            <a:pP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NV</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CC00"/>
              </a:solidFill>
              <a:latin typeface="Calibri" panose="020F0502020204030204"/>
            </a:endParaRPr>
          </a:p>
        </p:txBody>
      </p:sp>
      <p:sp>
        <p:nvSpPr>
          <p:cNvPr id="1301508" name="Rectangle 4"/>
          <p:cNvSpPr>
            <a:spLocks noChangeArrowheads="1"/>
          </p:cNvSpPr>
          <p:nvPr/>
        </p:nvSpPr>
        <p:spPr bwMode="auto">
          <a:xfrm>
            <a:off x="2943225" y="2271713"/>
            <a:ext cx="771525" cy="600075"/>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NE</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09" name="Rectangle 5"/>
          <p:cNvSpPr>
            <a:spLocks noChangeArrowheads="1"/>
          </p:cNvSpPr>
          <p:nvPr/>
        </p:nvSpPr>
        <p:spPr bwMode="auto">
          <a:xfrm>
            <a:off x="4486275" y="3986213"/>
            <a:ext cx="428625" cy="600075"/>
          </a:xfrm>
          <a:prstGeom prst="rect">
            <a:avLst/>
          </a:prstGeom>
          <a:solidFill>
            <a:schemeClr val="bg1"/>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MS</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0" name="Rectangle 6"/>
          <p:cNvSpPr>
            <a:spLocks noChangeArrowheads="1"/>
          </p:cNvSpPr>
          <p:nvPr/>
        </p:nvSpPr>
        <p:spPr bwMode="auto">
          <a:xfrm>
            <a:off x="4400550" y="1585913"/>
            <a:ext cx="428625" cy="68580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FF"/>
                </a:solidFill>
                <a:effectLst>
                  <a:outerShdw blurRad="38100" dist="38100" dir="2700000" algn="tl">
                    <a:srgbClr val="FFFFFF"/>
                  </a:outerShdw>
                </a:effectLst>
                <a:latin typeface="Calibri" panose="020F0502020204030204"/>
                <a:cs typeface="Times New Roman" pitchFamily="18" charset="0"/>
              </a:rPr>
              <a:t>WI</a:t>
            </a:r>
            <a:endParaRPr lang="en-US" sz="900" dirty="0">
              <a:solidFill>
                <a:srgbClr val="FFFFFF"/>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1" name="Rectangle 7"/>
          <p:cNvSpPr>
            <a:spLocks noChangeArrowheads="1"/>
          </p:cNvSpPr>
          <p:nvPr/>
        </p:nvSpPr>
        <p:spPr bwMode="auto">
          <a:xfrm>
            <a:off x="3800475" y="2700338"/>
            <a:ext cx="600075" cy="514350"/>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MO</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2" name="Rectangle 8"/>
          <p:cNvSpPr>
            <a:spLocks noChangeArrowheads="1"/>
          </p:cNvSpPr>
          <p:nvPr/>
        </p:nvSpPr>
        <p:spPr bwMode="auto">
          <a:xfrm>
            <a:off x="2343150" y="2100263"/>
            <a:ext cx="514350" cy="685800"/>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WY</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6600"/>
              </a:solidFill>
              <a:latin typeface="Calibri" panose="020F0502020204030204"/>
            </a:endParaRPr>
          </a:p>
        </p:txBody>
      </p:sp>
      <p:sp>
        <p:nvSpPr>
          <p:cNvPr id="1301513" name="Rectangle 9"/>
          <p:cNvSpPr>
            <a:spLocks noChangeArrowheads="1"/>
          </p:cNvSpPr>
          <p:nvPr/>
        </p:nvSpPr>
        <p:spPr bwMode="auto">
          <a:xfrm>
            <a:off x="4914900" y="2357438"/>
            <a:ext cx="428625" cy="60007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prstClr val="white"/>
                </a:solidFill>
                <a:latin typeface="Calibri" panose="020F0502020204030204"/>
                <a:cs typeface="Times New Roman" pitchFamily="18" charset="0"/>
              </a:rPr>
              <a:t>IN</a:t>
            </a:r>
            <a:endParaRPr lang="en-US" sz="900" dirty="0">
              <a:solidFill>
                <a:prstClr val="white"/>
              </a:solidFill>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4" name="Rectangle 10"/>
          <p:cNvSpPr>
            <a:spLocks noChangeArrowheads="1"/>
          </p:cNvSpPr>
          <p:nvPr/>
        </p:nvSpPr>
        <p:spPr bwMode="auto">
          <a:xfrm>
            <a:off x="2943225" y="1328738"/>
            <a:ext cx="771525" cy="342900"/>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ND</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6600"/>
              </a:solidFill>
              <a:latin typeface="Calibri" panose="020F0502020204030204"/>
            </a:endParaRPr>
          </a:p>
        </p:txBody>
      </p:sp>
      <p:sp>
        <p:nvSpPr>
          <p:cNvPr id="1301515" name="Rectangle 11"/>
          <p:cNvSpPr>
            <a:spLocks noChangeArrowheads="1"/>
          </p:cNvSpPr>
          <p:nvPr/>
        </p:nvSpPr>
        <p:spPr bwMode="auto">
          <a:xfrm>
            <a:off x="3800475" y="1328738"/>
            <a:ext cx="514350" cy="771525"/>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MN</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6" name="Rectangle 12"/>
          <p:cNvSpPr>
            <a:spLocks noChangeArrowheads="1"/>
          </p:cNvSpPr>
          <p:nvPr/>
        </p:nvSpPr>
        <p:spPr bwMode="auto">
          <a:xfrm>
            <a:off x="4914900" y="1328738"/>
            <a:ext cx="428625" cy="9429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MI</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7" name="Rectangle 13"/>
          <p:cNvSpPr>
            <a:spLocks noChangeArrowheads="1"/>
          </p:cNvSpPr>
          <p:nvPr/>
        </p:nvSpPr>
        <p:spPr bwMode="auto">
          <a:xfrm>
            <a:off x="1143000" y="2100263"/>
            <a:ext cx="600075" cy="685800"/>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000000"/>
                  </a:outerShdw>
                </a:effectLst>
                <a:latin typeface="Calibri" panose="020F0502020204030204"/>
                <a:cs typeface="Times New Roman" pitchFamily="18" charset="0"/>
              </a:rPr>
              <a:t>OR</a:t>
            </a:r>
            <a:endParaRPr lang="en-US" sz="900" dirty="0">
              <a:solidFill>
                <a:srgbClr val="0066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FFFF"/>
              </a:solidFill>
              <a:effectLst>
                <a:outerShdw blurRad="38100" dist="38100" dir="2700000" algn="tl">
                  <a:srgbClr val="000000"/>
                </a:outerShdw>
              </a:effectLst>
              <a:latin typeface="Calibri" panose="020F0502020204030204"/>
            </a:endParaRPr>
          </a:p>
        </p:txBody>
      </p:sp>
      <p:sp>
        <p:nvSpPr>
          <p:cNvPr id="1301518" name="Rectangle 14"/>
          <p:cNvSpPr>
            <a:spLocks noChangeArrowheads="1"/>
          </p:cNvSpPr>
          <p:nvPr/>
        </p:nvSpPr>
        <p:spPr bwMode="auto">
          <a:xfrm>
            <a:off x="2686050" y="2957513"/>
            <a:ext cx="514350" cy="600075"/>
          </a:xfrm>
          <a:prstGeom prst="rect">
            <a:avLst/>
          </a:prstGeom>
          <a:solidFill>
            <a:srgbClr val="00CC00"/>
          </a:solidFill>
          <a:ln w="9525">
            <a:solidFill>
              <a:srgbClr val="000099"/>
            </a:solidFill>
            <a:miter lim="800000"/>
            <a:headEnd/>
            <a:tailEnd/>
          </a:ln>
        </p:spPr>
        <p:txBody>
          <a:bodyPr/>
          <a:lstStyle/>
          <a:p>
            <a:pP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CO</a:t>
            </a:r>
            <a:endParaRPr lang="en-US" sz="900" dirty="0">
              <a:solidFill>
                <a:srgbClr val="FFFF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prstClr val="white"/>
              </a:solidFill>
              <a:latin typeface="Calibri" panose="020F0502020204030204"/>
            </a:endParaRPr>
          </a:p>
        </p:txBody>
      </p:sp>
      <p:sp>
        <p:nvSpPr>
          <p:cNvPr id="1301519" name="Rectangle 15"/>
          <p:cNvSpPr>
            <a:spLocks noChangeArrowheads="1"/>
          </p:cNvSpPr>
          <p:nvPr/>
        </p:nvSpPr>
        <p:spPr bwMode="auto">
          <a:xfrm>
            <a:off x="3800475" y="3300413"/>
            <a:ext cx="600075" cy="42862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AR</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FFCC"/>
              </a:solidFill>
              <a:latin typeface="Calibri" panose="020F0502020204030204"/>
            </a:endParaRPr>
          </a:p>
        </p:txBody>
      </p:sp>
      <p:sp>
        <p:nvSpPr>
          <p:cNvPr id="1301520" name="Rectangle 16"/>
          <p:cNvSpPr>
            <a:spLocks noChangeArrowheads="1"/>
          </p:cNvSpPr>
          <p:nvPr/>
        </p:nvSpPr>
        <p:spPr bwMode="auto">
          <a:xfrm>
            <a:off x="1400175" y="5600700"/>
            <a:ext cx="1028700" cy="271463"/>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00"/>
                </a:solidFill>
                <a:effectLst>
                  <a:outerShdw blurRad="38100" dist="38100" dir="2700000" algn="tl">
                    <a:srgbClr val="000000"/>
                  </a:outerShdw>
                </a:effectLst>
                <a:latin typeface="Calibri" panose="020F0502020204030204"/>
                <a:cs typeface="Times New Roman" pitchFamily="18" charset="0"/>
              </a:rPr>
              <a:t>HI</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21" name="Rectangle 17"/>
          <p:cNvSpPr>
            <a:spLocks noChangeArrowheads="1"/>
          </p:cNvSpPr>
          <p:nvPr/>
        </p:nvSpPr>
        <p:spPr bwMode="auto">
          <a:xfrm>
            <a:off x="6286500" y="4071938"/>
            <a:ext cx="600075" cy="428625"/>
          </a:xfrm>
          <a:prstGeom prst="rect">
            <a:avLst/>
          </a:prstGeom>
          <a:solidFill>
            <a:schemeClr val="bg1"/>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SC</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99CC"/>
              </a:solidFill>
              <a:latin typeface="Calibri" panose="020F0502020204030204"/>
            </a:endParaRPr>
          </a:p>
        </p:txBody>
      </p:sp>
      <p:sp>
        <p:nvSpPr>
          <p:cNvPr id="1301522" name="Rectangle 18"/>
          <p:cNvSpPr>
            <a:spLocks noChangeArrowheads="1"/>
          </p:cNvSpPr>
          <p:nvPr/>
        </p:nvSpPr>
        <p:spPr bwMode="auto">
          <a:xfrm>
            <a:off x="4486275" y="3643313"/>
            <a:ext cx="1028700" cy="25717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TN</a:t>
            </a:r>
            <a:endParaRPr lang="en-US" dirty="0">
              <a:solidFill>
                <a:srgbClr val="000000"/>
              </a:solidFill>
              <a:latin typeface="Calibri" panose="020F0502020204030204"/>
            </a:endParaRPr>
          </a:p>
        </p:txBody>
      </p:sp>
      <p:sp>
        <p:nvSpPr>
          <p:cNvPr id="1301523" name="Rectangle 19"/>
          <p:cNvSpPr>
            <a:spLocks noChangeArrowheads="1"/>
          </p:cNvSpPr>
          <p:nvPr/>
        </p:nvSpPr>
        <p:spPr bwMode="auto">
          <a:xfrm>
            <a:off x="5943600" y="1500188"/>
            <a:ext cx="600075" cy="6000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NY</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FFCC"/>
              </a:solidFill>
              <a:latin typeface="Calibri" panose="020F0502020204030204"/>
            </a:endParaRPr>
          </a:p>
        </p:txBody>
      </p:sp>
      <p:sp>
        <p:nvSpPr>
          <p:cNvPr id="1301524" name="Rectangle 20"/>
          <p:cNvSpPr>
            <a:spLocks noChangeArrowheads="1"/>
          </p:cNvSpPr>
          <p:nvPr/>
        </p:nvSpPr>
        <p:spPr bwMode="auto">
          <a:xfrm>
            <a:off x="5429250" y="2014538"/>
            <a:ext cx="428625" cy="51435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OH</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66"/>
              </a:solidFill>
              <a:latin typeface="Calibri" panose="020F0502020204030204"/>
            </a:endParaRPr>
          </a:p>
        </p:txBody>
      </p:sp>
      <p:sp>
        <p:nvSpPr>
          <p:cNvPr id="1301525" name="Rectangle 21"/>
          <p:cNvSpPr>
            <a:spLocks noChangeArrowheads="1"/>
          </p:cNvSpPr>
          <p:nvPr/>
        </p:nvSpPr>
        <p:spPr bwMode="auto">
          <a:xfrm>
            <a:off x="5943600" y="2185988"/>
            <a:ext cx="600075" cy="42862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000000"/>
                </a:solidFill>
                <a:effectLst>
                  <a:outerShdw blurRad="38100" dist="38100" dir="2700000" algn="tl">
                    <a:srgbClr val="FFFFFF"/>
                  </a:outerShdw>
                </a:effectLst>
                <a:latin typeface="Calibri" panose="020F0502020204030204"/>
                <a:cs typeface="Times New Roman" pitchFamily="18" charset="0"/>
              </a:rPr>
              <a:t>PA</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26" name="Rectangle 22"/>
          <p:cNvSpPr>
            <a:spLocks noChangeArrowheads="1"/>
          </p:cNvSpPr>
          <p:nvPr/>
        </p:nvSpPr>
        <p:spPr bwMode="auto">
          <a:xfrm>
            <a:off x="5429250" y="2786063"/>
            <a:ext cx="942975" cy="342900"/>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WV</a:t>
            </a:r>
            <a:endParaRPr lang="en-US" dirty="0">
              <a:solidFill>
                <a:srgbClr val="006600"/>
              </a:solidFill>
              <a:latin typeface="Calibri" panose="020F0502020204030204"/>
            </a:endParaRPr>
          </a:p>
        </p:txBody>
      </p:sp>
      <p:sp>
        <p:nvSpPr>
          <p:cNvPr id="1301527" name="Rectangle 23"/>
          <p:cNvSpPr>
            <a:spLocks noChangeArrowheads="1"/>
          </p:cNvSpPr>
          <p:nvPr/>
        </p:nvSpPr>
        <p:spPr bwMode="auto">
          <a:xfrm>
            <a:off x="6629400" y="1414463"/>
            <a:ext cx="257175" cy="42862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675" b="1" dirty="0">
                <a:solidFill>
                  <a:srgbClr val="000000"/>
                </a:solidFill>
                <a:effectLst>
                  <a:outerShdw blurRad="38100" dist="38100" dir="2700000" algn="tl">
                    <a:srgbClr val="FFFFFF"/>
                  </a:outerShdw>
                </a:effectLst>
                <a:latin typeface="Calibri" panose="020F0502020204030204"/>
                <a:cs typeface="Times New Roman" pitchFamily="18" charset="0"/>
              </a:rPr>
              <a:t>VT</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28" name="Rectangle 24"/>
          <p:cNvSpPr>
            <a:spLocks noChangeArrowheads="1"/>
          </p:cNvSpPr>
          <p:nvPr/>
        </p:nvSpPr>
        <p:spPr bwMode="auto">
          <a:xfrm>
            <a:off x="6886575" y="2100263"/>
            <a:ext cx="514350" cy="17145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CT</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29" name="Rectangle 25"/>
          <p:cNvSpPr>
            <a:spLocks noChangeArrowheads="1"/>
          </p:cNvSpPr>
          <p:nvPr/>
        </p:nvSpPr>
        <p:spPr bwMode="auto">
          <a:xfrm>
            <a:off x="6715125" y="2386013"/>
            <a:ext cx="428625" cy="342900"/>
          </a:xfrm>
          <a:prstGeom prst="rect">
            <a:avLst/>
          </a:prstGeom>
          <a:solidFill>
            <a:srgbClr val="FF0066"/>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NJ</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0" name="Rectangle 26"/>
          <p:cNvSpPr>
            <a:spLocks noChangeArrowheads="1"/>
          </p:cNvSpPr>
          <p:nvPr/>
        </p:nvSpPr>
        <p:spPr bwMode="auto">
          <a:xfrm>
            <a:off x="7400925" y="985838"/>
            <a:ext cx="514350" cy="600075"/>
          </a:xfrm>
          <a:prstGeom prst="rect">
            <a:avLst/>
          </a:prstGeom>
          <a:solidFill>
            <a:srgbClr val="99FF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ME</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1" name="Rectangle 27"/>
          <p:cNvSpPr>
            <a:spLocks noChangeArrowheads="1"/>
          </p:cNvSpPr>
          <p:nvPr/>
        </p:nvSpPr>
        <p:spPr bwMode="auto">
          <a:xfrm>
            <a:off x="7143750" y="1671638"/>
            <a:ext cx="600075" cy="2571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MA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2" name="Rectangle 28"/>
          <p:cNvSpPr>
            <a:spLocks noChangeArrowheads="1"/>
          </p:cNvSpPr>
          <p:nvPr/>
        </p:nvSpPr>
        <p:spPr bwMode="auto">
          <a:xfrm>
            <a:off x="1143000" y="2871788"/>
            <a:ext cx="600075" cy="1628775"/>
          </a:xfrm>
          <a:prstGeom prst="rect">
            <a:avLst/>
          </a:prstGeom>
          <a:solidFill>
            <a:srgbClr val="00CC00"/>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CA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3" name="Rectangle 29"/>
          <p:cNvSpPr>
            <a:spLocks noChangeArrowheads="1"/>
          </p:cNvSpPr>
          <p:nvPr/>
        </p:nvSpPr>
        <p:spPr bwMode="auto">
          <a:xfrm>
            <a:off x="3886200" y="3814763"/>
            <a:ext cx="514350" cy="685800"/>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LA</a:t>
            </a:r>
            <a:endParaRPr lang="en-US" sz="900" dirty="0">
              <a:solidFill>
                <a:srgbClr val="FFFF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4" name="Rectangle 30"/>
          <p:cNvSpPr>
            <a:spLocks noChangeArrowheads="1"/>
          </p:cNvSpPr>
          <p:nvPr/>
        </p:nvSpPr>
        <p:spPr bwMode="auto">
          <a:xfrm>
            <a:off x="4486275" y="3300413"/>
            <a:ext cx="1457325" cy="2571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KY</a:t>
            </a:r>
            <a:endParaRPr lang="en-US" dirty="0">
              <a:solidFill>
                <a:srgbClr val="000000"/>
              </a:solidFill>
              <a:latin typeface="Calibri" panose="020F0502020204030204"/>
            </a:endParaRPr>
          </a:p>
        </p:txBody>
      </p:sp>
      <p:sp>
        <p:nvSpPr>
          <p:cNvPr id="1301535" name="Rectangle 31"/>
          <p:cNvSpPr>
            <a:spLocks noChangeArrowheads="1"/>
          </p:cNvSpPr>
          <p:nvPr/>
        </p:nvSpPr>
        <p:spPr bwMode="auto">
          <a:xfrm>
            <a:off x="5600700" y="3986213"/>
            <a:ext cx="600075" cy="68580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GA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6" name="Rectangle 32"/>
          <p:cNvSpPr>
            <a:spLocks noChangeArrowheads="1"/>
          </p:cNvSpPr>
          <p:nvPr/>
        </p:nvSpPr>
        <p:spPr bwMode="auto">
          <a:xfrm>
            <a:off x="2771775" y="4414838"/>
            <a:ext cx="1028700" cy="102870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TX</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7" name="Rectangle 33"/>
          <p:cNvSpPr>
            <a:spLocks noChangeArrowheads="1"/>
          </p:cNvSpPr>
          <p:nvPr/>
        </p:nvSpPr>
        <p:spPr bwMode="auto">
          <a:xfrm>
            <a:off x="3286125" y="2957513"/>
            <a:ext cx="428625" cy="600075"/>
          </a:xfrm>
          <a:prstGeom prst="rect">
            <a:avLst/>
          </a:prstGeom>
          <a:solidFill>
            <a:srgbClr val="FF0066"/>
          </a:solidFill>
          <a:ln w="9525">
            <a:solidFill>
              <a:srgbClr val="000000"/>
            </a:solidFill>
            <a:miter lim="800000"/>
            <a:headEnd/>
            <a:tailEnd/>
          </a:ln>
        </p:spPr>
        <p:txBody>
          <a:bodyPr/>
          <a:lstStyle/>
          <a:p>
            <a:pPr defTabSz="685800" fontAlgn="base">
              <a:spcBef>
                <a:spcPct val="0"/>
              </a:spcBef>
              <a:spcAft>
                <a:spcPct val="0"/>
              </a:spcAft>
              <a:defRPr/>
            </a:pPr>
            <a:r>
              <a:rPr lang="en-US" sz="1050" b="1" dirty="0">
                <a:solidFill>
                  <a:srgbClr val="000000"/>
                </a:solidFill>
                <a:effectLst>
                  <a:outerShdw blurRad="38100" dist="38100" dir="2700000" algn="tl">
                    <a:srgbClr val="FFFFFF"/>
                  </a:outerShdw>
                </a:effectLst>
                <a:latin typeface="Calibri" panose="020F0502020204030204"/>
                <a:cs typeface="Times New Roman" pitchFamily="18" charset="0"/>
              </a:rPr>
              <a:t>KS</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8" name="Rectangle 34"/>
          <p:cNvSpPr>
            <a:spLocks noChangeArrowheads="1"/>
          </p:cNvSpPr>
          <p:nvPr/>
        </p:nvSpPr>
        <p:spPr bwMode="auto">
          <a:xfrm>
            <a:off x="3342836" y="3725466"/>
            <a:ext cx="428625" cy="514350"/>
          </a:xfrm>
          <a:prstGeom prst="rect">
            <a:avLst/>
          </a:prstGeom>
          <a:solidFill>
            <a:srgbClr val="00CC00"/>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OK</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marL="342900" lvl="1" defTabSz="685800" eaLnBrk="0" fontAlgn="base" hangingPunct="0">
              <a:spcBef>
                <a:spcPct val="0"/>
              </a:spcBef>
              <a:spcAft>
                <a:spcPct val="0"/>
              </a:spcAft>
              <a:defRPr/>
            </a:pP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p:txBody>
      </p:sp>
      <p:sp>
        <p:nvSpPr>
          <p:cNvPr id="1301539" name="Rectangle 35"/>
          <p:cNvSpPr>
            <a:spLocks noChangeArrowheads="1"/>
          </p:cNvSpPr>
          <p:nvPr/>
        </p:nvSpPr>
        <p:spPr bwMode="auto">
          <a:xfrm>
            <a:off x="6115050" y="3214688"/>
            <a:ext cx="942975" cy="34290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VA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0" name="Rectangle 36"/>
          <p:cNvSpPr>
            <a:spLocks noChangeArrowheads="1"/>
          </p:cNvSpPr>
          <p:nvPr/>
        </p:nvSpPr>
        <p:spPr bwMode="auto">
          <a:xfrm>
            <a:off x="5000625" y="3986213"/>
            <a:ext cx="428625" cy="685800"/>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AL</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1" name="Rectangle 37"/>
          <p:cNvSpPr>
            <a:spLocks noChangeArrowheads="1"/>
          </p:cNvSpPr>
          <p:nvPr/>
        </p:nvSpPr>
        <p:spPr bwMode="auto">
          <a:xfrm>
            <a:off x="5686425" y="3643313"/>
            <a:ext cx="1028700" cy="2571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NC</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2" name="Rectangle 38"/>
          <p:cNvSpPr>
            <a:spLocks noChangeArrowheads="1"/>
          </p:cNvSpPr>
          <p:nvPr/>
        </p:nvSpPr>
        <p:spPr bwMode="auto">
          <a:xfrm>
            <a:off x="1485900" y="4929188"/>
            <a:ext cx="942975" cy="600075"/>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AK</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6600"/>
              </a:solidFill>
              <a:latin typeface="Calibri" panose="020F0502020204030204"/>
            </a:endParaRPr>
          </a:p>
        </p:txBody>
      </p:sp>
      <p:sp>
        <p:nvSpPr>
          <p:cNvPr id="1301543" name="Rectangle 39"/>
          <p:cNvSpPr>
            <a:spLocks noChangeArrowheads="1"/>
          </p:cNvSpPr>
          <p:nvPr/>
        </p:nvSpPr>
        <p:spPr bwMode="auto">
          <a:xfrm>
            <a:off x="5943600" y="4757738"/>
            <a:ext cx="514350" cy="9429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FL</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4" name="Rectangle 40"/>
          <p:cNvSpPr>
            <a:spLocks noChangeArrowheads="1"/>
          </p:cNvSpPr>
          <p:nvPr/>
        </p:nvSpPr>
        <p:spPr bwMode="auto">
          <a:xfrm>
            <a:off x="7400925" y="2569369"/>
            <a:ext cx="257175" cy="342900"/>
          </a:xfrm>
          <a:prstGeom prst="rect">
            <a:avLst/>
          </a:prstGeom>
          <a:solidFill>
            <a:schemeClr val="bg1"/>
          </a:solidFill>
          <a:ln w="9525">
            <a:solidFill>
              <a:srgbClr val="000000"/>
            </a:solidFill>
            <a:miter lim="800000"/>
            <a:headEnd/>
            <a:tailEnd/>
          </a:ln>
        </p:spPr>
        <p:txBody>
          <a:bodyPr/>
          <a:lstStyle/>
          <a:p>
            <a:pPr defTabSz="685800" fontAlgn="base">
              <a:spcBef>
                <a:spcPct val="0"/>
              </a:spcBef>
              <a:spcAft>
                <a:spcPct val="0"/>
              </a:spcAft>
              <a:defRPr/>
            </a:pPr>
            <a:r>
              <a:rPr lang="en-US" sz="750" b="1" dirty="0">
                <a:solidFill>
                  <a:srgbClr val="006600"/>
                </a:solidFill>
                <a:effectLst>
                  <a:outerShdw blurRad="38100" dist="38100" dir="2700000" algn="tl">
                    <a:srgbClr val="000000"/>
                  </a:outerShdw>
                </a:effectLst>
                <a:latin typeface="Calibri" panose="020F0502020204030204"/>
                <a:cs typeface="Times New Roman" pitchFamily="18" charset="0"/>
              </a:rPr>
              <a:t>DE</a:t>
            </a:r>
            <a:endParaRPr lang="en-US" sz="900" dirty="0">
              <a:solidFill>
                <a:srgbClr val="0066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6600"/>
              </a:solidFill>
              <a:latin typeface="Calibri" panose="020F0502020204030204"/>
            </a:endParaRPr>
          </a:p>
        </p:txBody>
      </p:sp>
      <p:sp>
        <p:nvSpPr>
          <p:cNvPr id="1301545" name="Rectangle 41"/>
          <p:cNvSpPr>
            <a:spLocks noChangeArrowheads="1"/>
          </p:cNvSpPr>
          <p:nvPr/>
        </p:nvSpPr>
        <p:spPr bwMode="auto">
          <a:xfrm>
            <a:off x="6543675" y="2786063"/>
            <a:ext cx="342900" cy="342900"/>
          </a:xfrm>
          <a:prstGeom prst="rect">
            <a:avLst/>
          </a:prstGeom>
          <a:solidFill>
            <a:srgbClr val="000099"/>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MD</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6" name="Rectangle 42"/>
          <p:cNvSpPr>
            <a:spLocks noChangeArrowheads="1"/>
          </p:cNvSpPr>
          <p:nvPr/>
        </p:nvSpPr>
        <p:spPr bwMode="auto">
          <a:xfrm>
            <a:off x="4486275" y="2357438"/>
            <a:ext cx="342900" cy="857250"/>
          </a:xfrm>
          <a:prstGeom prst="rect">
            <a:avLst/>
          </a:prstGeom>
          <a:solidFill>
            <a:srgbClr val="FF0066"/>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IL</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7" name="Rectangle 43"/>
          <p:cNvSpPr>
            <a:spLocks noChangeArrowheads="1"/>
          </p:cNvSpPr>
          <p:nvPr/>
        </p:nvSpPr>
        <p:spPr bwMode="auto">
          <a:xfrm>
            <a:off x="1828800" y="1328738"/>
            <a:ext cx="1028700" cy="685800"/>
          </a:xfrm>
          <a:prstGeom prst="rect">
            <a:avLst/>
          </a:prstGeom>
          <a:solidFill>
            <a:srgbClr val="000099"/>
          </a:solidFill>
          <a:ln w="9525">
            <a:noFill/>
            <a:miter lim="800000"/>
            <a:headEnd/>
            <a:tailEnd/>
          </a:ln>
        </p:spPr>
        <p:txBody>
          <a:bodyPr/>
          <a:lstStyle/>
          <a:p>
            <a:pPr algn="ctr" defTabSz="685800" fontAlgn="base">
              <a:spcBef>
                <a:spcPct val="0"/>
              </a:spcBef>
              <a:spcAft>
                <a:spcPct val="0"/>
              </a:spcAft>
              <a:defRPr/>
            </a:pPr>
            <a:r>
              <a:rPr lang="en-US" sz="900" b="1" dirty="0">
                <a:solidFill>
                  <a:srgbClr val="FFFFFF"/>
                </a:solidFill>
                <a:effectLst>
                  <a:outerShdw blurRad="38100" dist="38100" dir="2700000" algn="tl">
                    <a:srgbClr val="000000"/>
                  </a:outerShdw>
                </a:effectLst>
                <a:latin typeface="Calibri" panose="020F0502020204030204"/>
                <a:cs typeface="Times New Roman" pitchFamily="18" charset="0"/>
              </a:rPr>
              <a:t>MT</a:t>
            </a:r>
            <a:endParaRPr lang="en-US" sz="900" dirty="0">
              <a:solidFill>
                <a:srgbClr val="FFFFFF"/>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FFFF"/>
              </a:solidFill>
              <a:latin typeface="Calibri" panose="020F0502020204030204"/>
            </a:endParaRPr>
          </a:p>
        </p:txBody>
      </p:sp>
      <p:sp>
        <p:nvSpPr>
          <p:cNvPr id="1301548" name="Rectangle 44"/>
          <p:cNvSpPr>
            <a:spLocks noChangeArrowheads="1"/>
          </p:cNvSpPr>
          <p:nvPr/>
        </p:nvSpPr>
        <p:spPr bwMode="auto">
          <a:xfrm>
            <a:off x="1828800" y="2100263"/>
            <a:ext cx="428625" cy="685800"/>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ID</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9" name="Rectangle 45"/>
          <p:cNvSpPr>
            <a:spLocks noChangeArrowheads="1"/>
          </p:cNvSpPr>
          <p:nvPr/>
        </p:nvSpPr>
        <p:spPr bwMode="auto">
          <a:xfrm>
            <a:off x="2943225" y="1757363"/>
            <a:ext cx="771525" cy="42862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SD</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0" name="Rectangle 46"/>
          <p:cNvSpPr>
            <a:spLocks noChangeArrowheads="1"/>
          </p:cNvSpPr>
          <p:nvPr/>
        </p:nvSpPr>
        <p:spPr bwMode="auto">
          <a:xfrm>
            <a:off x="3800475" y="2185988"/>
            <a:ext cx="514350" cy="42862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IA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1" name="Rectangle 47"/>
          <p:cNvSpPr>
            <a:spLocks noChangeArrowheads="1"/>
          </p:cNvSpPr>
          <p:nvPr/>
        </p:nvSpPr>
        <p:spPr bwMode="auto">
          <a:xfrm>
            <a:off x="2257425" y="2957513"/>
            <a:ext cx="342900" cy="600075"/>
          </a:xfrm>
          <a:prstGeom prst="rect">
            <a:avLst/>
          </a:prstGeom>
          <a:solidFill>
            <a:srgbClr val="000099"/>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UT</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2" name="Rectangle 48"/>
          <p:cNvSpPr>
            <a:spLocks noChangeArrowheads="1"/>
          </p:cNvSpPr>
          <p:nvPr/>
        </p:nvSpPr>
        <p:spPr bwMode="auto">
          <a:xfrm>
            <a:off x="2686050" y="3643313"/>
            <a:ext cx="514350" cy="600075"/>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NM</a:t>
            </a:r>
            <a:endParaRPr lang="en-US" sz="900" dirty="0">
              <a:solidFill>
                <a:srgbClr val="FFFF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p:txBody>
      </p:sp>
      <p:sp>
        <p:nvSpPr>
          <p:cNvPr id="1301553" name="Rectangle 49"/>
          <p:cNvSpPr>
            <a:spLocks noChangeArrowheads="1"/>
          </p:cNvSpPr>
          <p:nvPr/>
        </p:nvSpPr>
        <p:spPr bwMode="auto">
          <a:xfrm>
            <a:off x="6972300" y="1243013"/>
            <a:ext cx="257175" cy="342900"/>
          </a:xfrm>
          <a:prstGeom prst="rect">
            <a:avLst/>
          </a:prstGeom>
          <a:solidFill>
            <a:schemeClr val="bg1"/>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NH</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4" name="Rectangle 50"/>
          <p:cNvSpPr>
            <a:spLocks noChangeArrowheads="1"/>
          </p:cNvSpPr>
          <p:nvPr/>
        </p:nvSpPr>
        <p:spPr bwMode="auto">
          <a:xfrm>
            <a:off x="7486650" y="2100263"/>
            <a:ext cx="257175" cy="257175"/>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675" b="1" dirty="0">
                <a:solidFill>
                  <a:srgbClr val="FFFF00"/>
                </a:solidFill>
                <a:effectLst>
                  <a:outerShdw blurRad="38100" dist="38100" dir="2700000" algn="tl">
                    <a:srgbClr val="000000"/>
                  </a:outerShdw>
                </a:effectLst>
                <a:latin typeface="Calibri" panose="020F0502020204030204"/>
                <a:cs typeface="Times New Roman" pitchFamily="18" charset="0"/>
              </a:rPr>
              <a:t>RI</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5" name="Rectangle 51"/>
          <p:cNvSpPr>
            <a:spLocks noChangeArrowheads="1"/>
          </p:cNvSpPr>
          <p:nvPr/>
        </p:nvSpPr>
        <p:spPr bwMode="auto">
          <a:xfrm>
            <a:off x="1828800" y="3643313"/>
            <a:ext cx="771525" cy="685800"/>
          </a:xfrm>
          <a:prstGeom prst="rect">
            <a:avLst/>
          </a:prstGeom>
          <a:solidFill>
            <a:srgbClr val="00CC00"/>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000000"/>
                  </a:outerShdw>
                </a:effectLst>
                <a:latin typeface="Calibri" panose="020F0502020204030204"/>
                <a:cs typeface="Times New Roman" pitchFamily="18" charset="0"/>
              </a:rPr>
              <a:t>AZ</a:t>
            </a:r>
            <a:endParaRPr lang="en-US" sz="900" dirty="0">
              <a:solidFill>
                <a:srgbClr val="006600"/>
              </a:solidFill>
              <a:effectLst>
                <a:outerShdw blurRad="38100" dist="38100" dir="2700000" algn="tl">
                  <a:srgbClr val="000000"/>
                </a:outerShdw>
              </a:effectLst>
              <a:latin typeface="Calibri" panose="020F0502020204030204"/>
              <a:cs typeface="Times New Roman" pitchFamily="18" charset="0"/>
            </a:endParaRPr>
          </a:p>
          <a:p>
            <a:pPr algn="ctr" defTabSz="685800" eaLnBrk="0" fontAlgn="base" hangingPunct="0">
              <a:spcBef>
                <a:spcPct val="0"/>
              </a:spcBef>
              <a:spcAft>
                <a:spcPct val="0"/>
              </a:spcAft>
              <a:defRPr/>
            </a:pP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algn="ctr" defTabSz="685800" eaLnBrk="0" fontAlgn="base" hangingPunct="0">
              <a:spcBef>
                <a:spcPct val="0"/>
              </a:spcBef>
              <a:spcAft>
                <a:spcPct val="0"/>
              </a:spcAft>
              <a:defRPr/>
            </a:pPr>
            <a:r>
              <a:rPr lang="en-US" sz="900" dirty="0">
                <a:solidFill>
                  <a:srgbClr val="006600"/>
                </a:solidFill>
                <a:effectLst>
                  <a:outerShdw blurRad="38100" dist="38100" dir="2700000" algn="tl">
                    <a:srgbClr val="000000"/>
                  </a:outerShdw>
                </a:effectLst>
                <a:latin typeface="Calibri" panose="020F0502020204030204"/>
                <a:cs typeface="Times New Roman" pitchFamily="18" charset="0"/>
              </a:rPr>
              <a:t>Homeopathy only</a:t>
            </a:r>
          </a:p>
        </p:txBody>
      </p:sp>
      <p:sp>
        <p:nvSpPr>
          <p:cNvPr id="1301556" name="Text Box 52"/>
          <p:cNvSpPr txBox="1">
            <a:spLocks noChangeArrowheads="1"/>
          </p:cNvSpPr>
          <p:nvPr/>
        </p:nvSpPr>
        <p:spPr bwMode="auto">
          <a:xfrm>
            <a:off x="7058025" y="2826544"/>
            <a:ext cx="257175" cy="342900"/>
          </a:xfrm>
          <a:prstGeom prst="rect">
            <a:avLst/>
          </a:prstGeom>
          <a:solidFill>
            <a:schemeClr val="bg1"/>
          </a:solidFill>
          <a:ln w="9525">
            <a:solidFill>
              <a:srgbClr val="000000"/>
            </a:solidFill>
            <a:miter lim="800000"/>
            <a:headEnd/>
            <a:tailEnd/>
          </a:ln>
        </p:spPr>
        <p:txBody>
          <a:bodyPr/>
          <a:lstStyle/>
          <a:p>
            <a:pPr defTabSz="685800" fontAlgn="base">
              <a:spcBef>
                <a:spcPct val="0"/>
              </a:spcBef>
              <a:spcAft>
                <a:spcPct val="0"/>
              </a:spcAft>
              <a:defRPr/>
            </a:pPr>
            <a:r>
              <a:rPr lang="en-US" sz="750" b="1" dirty="0">
                <a:solidFill>
                  <a:srgbClr val="000000"/>
                </a:solidFill>
                <a:effectLst>
                  <a:outerShdw blurRad="38100" dist="38100" dir="2700000" algn="tl">
                    <a:srgbClr val="FFFFFF"/>
                  </a:outerShdw>
                </a:effectLst>
                <a:latin typeface="Calibri" panose="020F0502020204030204"/>
                <a:cs typeface="Times New Roman" pitchFamily="18" charset="0"/>
              </a:rPr>
              <a:t>DC</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12693" name="Rectangle 53"/>
          <p:cNvSpPr>
            <a:spLocks noChangeArrowheads="1"/>
          </p:cNvSpPr>
          <p:nvPr/>
        </p:nvSpPr>
        <p:spPr bwMode="auto">
          <a:xfrm>
            <a:off x="1143000" y="1771651"/>
            <a:ext cx="5543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sz="900" dirty="0">
                <a:solidFill>
                  <a:srgbClr val="000000"/>
                </a:solidFill>
                <a:latin typeface="Calibri" panose="020F0502020204030204"/>
                <a:cs typeface="Times New Roman" pitchFamily="18" charset="0"/>
              </a:rPr>
              <a:t> </a:t>
            </a:r>
          </a:p>
          <a:p>
            <a:pPr defTabSz="685800" eaLnBrk="0" fontAlgn="base" hangingPunct="0">
              <a:spcBef>
                <a:spcPct val="0"/>
              </a:spcBef>
              <a:spcAft>
                <a:spcPct val="0"/>
              </a:spcAft>
            </a:pPr>
            <a:r>
              <a:rPr lang="en-US" sz="900" dirty="0">
                <a:solidFill>
                  <a:srgbClr val="000000"/>
                </a:solidFill>
                <a:latin typeface="Calibri" panose="020F0502020204030204"/>
                <a:cs typeface="Times New Roman" pitchFamily="18" charset="0"/>
              </a:rPr>
              <a:t> </a:t>
            </a:r>
          </a:p>
          <a:p>
            <a:pPr defTabSz="685800" eaLnBrk="0" fontAlgn="base" hangingPunct="0">
              <a:spcBef>
                <a:spcPct val="0"/>
              </a:spcBef>
              <a:spcAft>
                <a:spcPct val="0"/>
              </a:spcAft>
            </a:pPr>
            <a:r>
              <a:rPr lang="en-US" sz="900" dirty="0">
                <a:solidFill>
                  <a:srgbClr val="000000"/>
                </a:solidFill>
                <a:latin typeface="Calibri" panose="020F0502020204030204"/>
                <a:cs typeface="Times New Roman" pitchFamily="18" charset="0"/>
              </a:rPr>
              <a:t> </a:t>
            </a:r>
          </a:p>
          <a:p>
            <a:pPr defTabSz="685800" eaLnBrk="0" fontAlgn="base" hangingPunct="0">
              <a:spcBef>
                <a:spcPct val="0"/>
              </a:spcBef>
              <a:spcAft>
                <a:spcPct val="0"/>
              </a:spcAft>
            </a:pPr>
            <a:endParaRPr lang="en-US" dirty="0">
              <a:solidFill>
                <a:srgbClr val="000000"/>
              </a:solidFill>
              <a:latin typeface="Calibri" panose="020F0502020204030204"/>
            </a:endParaRPr>
          </a:p>
        </p:txBody>
      </p:sp>
    </p:spTree>
    <p:extLst>
      <p:ext uri="{BB962C8B-B14F-4D97-AF65-F5344CB8AC3E}">
        <p14:creationId xmlns:p14="http://schemas.microsoft.com/office/powerpoint/2010/main" val="1033839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0" y="514350"/>
            <a:ext cx="800100" cy="10287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WA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7" name="Rectangle 3"/>
          <p:cNvSpPr>
            <a:spLocks noChangeArrowheads="1"/>
          </p:cNvSpPr>
          <p:nvPr/>
        </p:nvSpPr>
        <p:spPr bwMode="auto">
          <a:xfrm>
            <a:off x="914400" y="2686050"/>
            <a:ext cx="457200" cy="914400"/>
          </a:xfrm>
          <a:prstGeom prst="rect">
            <a:avLst/>
          </a:prstGeom>
          <a:solidFill>
            <a:srgbClr val="00CC00"/>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NV</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CC00"/>
              </a:solidFill>
            </a:endParaRPr>
          </a:p>
        </p:txBody>
      </p:sp>
      <p:sp>
        <p:nvSpPr>
          <p:cNvPr id="1301508" name="Rectangle 4"/>
          <p:cNvSpPr>
            <a:spLocks noChangeArrowheads="1"/>
          </p:cNvSpPr>
          <p:nvPr/>
        </p:nvSpPr>
        <p:spPr bwMode="auto">
          <a:xfrm>
            <a:off x="2400300" y="1885950"/>
            <a:ext cx="10287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NE</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9" name="Rectangle 5"/>
          <p:cNvSpPr>
            <a:spLocks noChangeArrowheads="1"/>
          </p:cNvSpPr>
          <p:nvPr/>
        </p:nvSpPr>
        <p:spPr bwMode="auto">
          <a:xfrm>
            <a:off x="4457700" y="4171950"/>
            <a:ext cx="571500" cy="8001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0" name="Rectangle 6"/>
          <p:cNvSpPr>
            <a:spLocks noChangeArrowheads="1"/>
          </p:cNvSpPr>
          <p:nvPr/>
        </p:nvSpPr>
        <p:spPr bwMode="auto">
          <a:xfrm>
            <a:off x="4343400" y="971550"/>
            <a:ext cx="571500" cy="9144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FFFFFF"/>
                  </a:outerShdw>
                </a:effectLst>
                <a:cs typeface="Times New Roman" pitchFamily="18" charset="0"/>
              </a:rPr>
              <a:t>WI</a:t>
            </a:r>
            <a:endParaRPr lang="en-US" sz="12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1" name="Rectangle 7"/>
          <p:cNvSpPr>
            <a:spLocks noChangeArrowheads="1"/>
          </p:cNvSpPr>
          <p:nvPr/>
        </p:nvSpPr>
        <p:spPr bwMode="auto">
          <a:xfrm>
            <a:off x="3543300" y="2457450"/>
            <a:ext cx="800100" cy="6858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MO</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2" name="Rectangle 8"/>
          <p:cNvSpPr>
            <a:spLocks noChangeArrowheads="1"/>
          </p:cNvSpPr>
          <p:nvPr/>
        </p:nvSpPr>
        <p:spPr bwMode="auto">
          <a:xfrm>
            <a:off x="1600200" y="1657350"/>
            <a:ext cx="6858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WY</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3" name="Rectangle 9"/>
          <p:cNvSpPr>
            <a:spLocks noChangeArrowheads="1"/>
          </p:cNvSpPr>
          <p:nvPr/>
        </p:nvSpPr>
        <p:spPr bwMode="auto">
          <a:xfrm>
            <a:off x="5029200" y="2000250"/>
            <a:ext cx="571500" cy="8001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chemeClr val="bg1"/>
                </a:solidFill>
                <a:cs typeface="Times New Roman" pitchFamily="18" charset="0"/>
              </a:rPr>
              <a:t>IN</a:t>
            </a:r>
            <a:endParaRPr lang="en-US" sz="1200" dirty="0">
              <a:solidFill>
                <a:schemeClr val="bg1"/>
              </a:solidFill>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4" name="Rectangle 10"/>
          <p:cNvSpPr>
            <a:spLocks noChangeArrowheads="1"/>
          </p:cNvSpPr>
          <p:nvPr/>
        </p:nvSpPr>
        <p:spPr bwMode="auto">
          <a:xfrm>
            <a:off x="2400300" y="628650"/>
            <a:ext cx="10287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ND</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5" name="Rectangle 11"/>
          <p:cNvSpPr>
            <a:spLocks noChangeArrowheads="1"/>
          </p:cNvSpPr>
          <p:nvPr/>
        </p:nvSpPr>
        <p:spPr bwMode="auto">
          <a:xfrm>
            <a:off x="3543300" y="628650"/>
            <a:ext cx="685800" cy="1028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MN</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6" name="Rectangle 12"/>
          <p:cNvSpPr>
            <a:spLocks noChangeArrowheads="1"/>
          </p:cNvSpPr>
          <p:nvPr/>
        </p:nvSpPr>
        <p:spPr bwMode="auto">
          <a:xfrm>
            <a:off x="5029200" y="628650"/>
            <a:ext cx="571500" cy="12573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7" name="Rectangle 13"/>
          <p:cNvSpPr>
            <a:spLocks noChangeArrowheads="1"/>
          </p:cNvSpPr>
          <p:nvPr/>
        </p:nvSpPr>
        <p:spPr bwMode="auto">
          <a:xfrm>
            <a:off x="0" y="1657350"/>
            <a:ext cx="800100" cy="9144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OR</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ffectLst>
                <a:outerShdw blurRad="38100" dist="38100" dir="2700000" algn="tl">
                  <a:srgbClr val="000000"/>
                </a:outerShdw>
              </a:effectLst>
            </a:endParaRPr>
          </a:p>
        </p:txBody>
      </p:sp>
      <p:sp>
        <p:nvSpPr>
          <p:cNvPr id="1301518" name="Rectangle 14"/>
          <p:cNvSpPr>
            <a:spLocks noChangeArrowheads="1"/>
          </p:cNvSpPr>
          <p:nvPr/>
        </p:nvSpPr>
        <p:spPr bwMode="auto">
          <a:xfrm>
            <a:off x="2057400" y="2800350"/>
            <a:ext cx="685800" cy="800100"/>
          </a:xfrm>
          <a:prstGeom prst="rect">
            <a:avLst/>
          </a:prstGeom>
          <a:solidFill>
            <a:srgbClr val="00CC00"/>
          </a:solidFill>
          <a:ln w="9525">
            <a:solidFill>
              <a:srgbClr val="000099"/>
            </a:solidFill>
            <a:miter lim="800000"/>
            <a:headEnd/>
            <a:tailEnd/>
          </a:ln>
        </p:spPr>
        <p:txBody>
          <a:bodyPr/>
          <a:lstStyle/>
          <a:p>
            <a:pP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CO</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chemeClr val="bg1"/>
              </a:solidFill>
            </a:endParaRPr>
          </a:p>
        </p:txBody>
      </p:sp>
      <p:sp>
        <p:nvSpPr>
          <p:cNvPr id="1301519" name="Rectangle 15"/>
          <p:cNvSpPr>
            <a:spLocks noChangeArrowheads="1"/>
          </p:cNvSpPr>
          <p:nvPr/>
        </p:nvSpPr>
        <p:spPr bwMode="auto">
          <a:xfrm>
            <a:off x="3543300" y="3257550"/>
            <a:ext cx="8001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AR</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0" name="Rectangle 16"/>
          <p:cNvSpPr>
            <a:spLocks noChangeArrowheads="1"/>
          </p:cNvSpPr>
          <p:nvPr/>
        </p:nvSpPr>
        <p:spPr bwMode="auto">
          <a:xfrm>
            <a:off x="342900" y="6324600"/>
            <a:ext cx="1371600" cy="3619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HI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1" name="Rectangle 17"/>
          <p:cNvSpPr>
            <a:spLocks noChangeArrowheads="1"/>
          </p:cNvSpPr>
          <p:nvPr/>
        </p:nvSpPr>
        <p:spPr bwMode="auto">
          <a:xfrm>
            <a:off x="6858000" y="4286250"/>
            <a:ext cx="800100" cy="5715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FF99CC"/>
              </a:solidFill>
            </a:endParaRPr>
          </a:p>
        </p:txBody>
      </p:sp>
      <p:sp>
        <p:nvSpPr>
          <p:cNvPr id="1301522" name="Rectangle 18"/>
          <p:cNvSpPr>
            <a:spLocks noChangeArrowheads="1"/>
          </p:cNvSpPr>
          <p:nvPr/>
        </p:nvSpPr>
        <p:spPr bwMode="auto">
          <a:xfrm>
            <a:off x="4457700" y="3714750"/>
            <a:ext cx="1371600" cy="3429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TN</a:t>
            </a:r>
            <a:endParaRPr lang="en-US" sz="2400" dirty="0">
              <a:solidFill>
                <a:srgbClr val="000000"/>
              </a:solidFill>
            </a:endParaRPr>
          </a:p>
        </p:txBody>
      </p:sp>
      <p:sp>
        <p:nvSpPr>
          <p:cNvPr id="1301523" name="Rectangle 19"/>
          <p:cNvSpPr>
            <a:spLocks noChangeArrowheads="1"/>
          </p:cNvSpPr>
          <p:nvPr/>
        </p:nvSpPr>
        <p:spPr bwMode="auto">
          <a:xfrm>
            <a:off x="6400800" y="857250"/>
            <a:ext cx="8001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NY</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4" name="Rectangle 20"/>
          <p:cNvSpPr>
            <a:spLocks noChangeArrowheads="1"/>
          </p:cNvSpPr>
          <p:nvPr/>
        </p:nvSpPr>
        <p:spPr bwMode="auto">
          <a:xfrm>
            <a:off x="5715000" y="1543050"/>
            <a:ext cx="571500" cy="6858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OH</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66"/>
              </a:solidFill>
            </a:endParaRPr>
          </a:p>
        </p:txBody>
      </p:sp>
      <p:sp>
        <p:nvSpPr>
          <p:cNvPr id="1301525" name="Rectangle 21"/>
          <p:cNvSpPr>
            <a:spLocks noChangeArrowheads="1"/>
          </p:cNvSpPr>
          <p:nvPr/>
        </p:nvSpPr>
        <p:spPr bwMode="auto">
          <a:xfrm>
            <a:off x="6400800" y="1771650"/>
            <a:ext cx="8001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PA</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6" name="Rectangle 22"/>
          <p:cNvSpPr>
            <a:spLocks noChangeArrowheads="1"/>
          </p:cNvSpPr>
          <p:nvPr/>
        </p:nvSpPr>
        <p:spPr bwMode="auto">
          <a:xfrm>
            <a:off x="5715000" y="2571750"/>
            <a:ext cx="12573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WV</a:t>
            </a:r>
            <a:endParaRPr lang="en-US" sz="2400" dirty="0">
              <a:solidFill>
                <a:srgbClr val="006600"/>
              </a:solidFill>
            </a:endParaRPr>
          </a:p>
        </p:txBody>
      </p:sp>
      <p:sp>
        <p:nvSpPr>
          <p:cNvPr id="1301527" name="Rectangle 23"/>
          <p:cNvSpPr>
            <a:spLocks noChangeArrowheads="1"/>
          </p:cNvSpPr>
          <p:nvPr/>
        </p:nvSpPr>
        <p:spPr bwMode="auto">
          <a:xfrm>
            <a:off x="7315200" y="742950"/>
            <a:ext cx="3429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000000"/>
                </a:solidFill>
                <a:effectLst>
                  <a:outerShdw blurRad="38100" dist="38100" dir="2700000" algn="tl">
                    <a:srgbClr val="FFFFFF"/>
                  </a:outerShdw>
                </a:effectLst>
                <a:cs typeface="Times New Roman" pitchFamily="18" charset="0"/>
              </a:rPr>
              <a:t>VT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8" name="Rectangle 24"/>
          <p:cNvSpPr>
            <a:spLocks noChangeArrowheads="1"/>
          </p:cNvSpPr>
          <p:nvPr/>
        </p:nvSpPr>
        <p:spPr bwMode="auto">
          <a:xfrm>
            <a:off x="7658100" y="1657350"/>
            <a:ext cx="685800" cy="228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CT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9" name="Rectangle 25"/>
          <p:cNvSpPr>
            <a:spLocks noChangeArrowheads="1"/>
          </p:cNvSpPr>
          <p:nvPr/>
        </p:nvSpPr>
        <p:spPr bwMode="auto">
          <a:xfrm>
            <a:off x="7429500" y="2038350"/>
            <a:ext cx="571500" cy="4572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NJ</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0" name="Rectangle 26"/>
          <p:cNvSpPr>
            <a:spLocks noChangeArrowheads="1"/>
          </p:cNvSpPr>
          <p:nvPr/>
        </p:nvSpPr>
        <p:spPr bwMode="auto">
          <a:xfrm>
            <a:off x="8343900" y="171450"/>
            <a:ext cx="685800" cy="800100"/>
          </a:xfrm>
          <a:prstGeom prst="rect">
            <a:avLst/>
          </a:prstGeom>
          <a:solidFill>
            <a:srgbClr val="99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ME</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1" name="Rectangle 27"/>
          <p:cNvSpPr>
            <a:spLocks noChangeArrowheads="1"/>
          </p:cNvSpPr>
          <p:nvPr/>
        </p:nvSpPr>
        <p:spPr bwMode="auto">
          <a:xfrm>
            <a:off x="8001000" y="1085850"/>
            <a:ext cx="800100" cy="3429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2" name="Rectangle 28"/>
          <p:cNvSpPr>
            <a:spLocks noChangeArrowheads="1"/>
          </p:cNvSpPr>
          <p:nvPr/>
        </p:nvSpPr>
        <p:spPr bwMode="auto">
          <a:xfrm>
            <a:off x="0" y="2686050"/>
            <a:ext cx="800100" cy="21717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3" name="Rectangle 29"/>
          <p:cNvSpPr>
            <a:spLocks noChangeArrowheads="1"/>
          </p:cNvSpPr>
          <p:nvPr/>
        </p:nvSpPr>
        <p:spPr bwMode="auto">
          <a:xfrm>
            <a:off x="3657600" y="3943350"/>
            <a:ext cx="6858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LA</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4" name="Rectangle 30"/>
          <p:cNvSpPr>
            <a:spLocks noChangeArrowheads="1"/>
          </p:cNvSpPr>
          <p:nvPr/>
        </p:nvSpPr>
        <p:spPr bwMode="auto">
          <a:xfrm>
            <a:off x="4457700" y="3257550"/>
            <a:ext cx="1943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KY</a:t>
            </a:r>
            <a:endParaRPr lang="en-US" sz="2400" dirty="0">
              <a:solidFill>
                <a:srgbClr val="000000"/>
              </a:solidFill>
            </a:endParaRPr>
          </a:p>
        </p:txBody>
      </p:sp>
      <p:sp>
        <p:nvSpPr>
          <p:cNvPr id="1301535" name="Rectangle 31"/>
          <p:cNvSpPr>
            <a:spLocks noChangeArrowheads="1"/>
          </p:cNvSpPr>
          <p:nvPr/>
        </p:nvSpPr>
        <p:spPr bwMode="auto">
          <a:xfrm>
            <a:off x="5943600" y="4171950"/>
            <a:ext cx="8001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GA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6" name="Rectangle 32"/>
          <p:cNvSpPr>
            <a:spLocks noChangeArrowheads="1"/>
          </p:cNvSpPr>
          <p:nvPr/>
        </p:nvSpPr>
        <p:spPr bwMode="auto">
          <a:xfrm>
            <a:off x="2171700" y="4743450"/>
            <a:ext cx="1371600" cy="1371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TX</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7" name="Rectangle 33"/>
          <p:cNvSpPr>
            <a:spLocks noChangeArrowheads="1"/>
          </p:cNvSpPr>
          <p:nvPr/>
        </p:nvSpPr>
        <p:spPr bwMode="auto">
          <a:xfrm>
            <a:off x="2857500" y="2800350"/>
            <a:ext cx="571500" cy="8001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KS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8" name="Rectangle 34"/>
          <p:cNvSpPr>
            <a:spLocks noChangeArrowheads="1"/>
          </p:cNvSpPr>
          <p:nvPr/>
        </p:nvSpPr>
        <p:spPr bwMode="auto">
          <a:xfrm>
            <a:off x="2933114" y="3824288"/>
            <a:ext cx="571500" cy="6858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OK</a:t>
            </a:r>
            <a:endParaRPr lang="en-US" sz="1200" dirty="0">
              <a:solidFill>
                <a:srgbClr val="FFFFCC"/>
              </a:solidFill>
              <a:effectLst>
                <a:outerShdw blurRad="38100" dist="38100" dir="2700000" algn="tl">
                  <a:srgbClr val="000000"/>
                </a:outerShdw>
              </a:effectLst>
              <a:cs typeface="Times New Roman" pitchFamily="18" charset="0"/>
            </a:endParaRPr>
          </a:p>
          <a:p>
            <a:pPr lvl="1"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39" name="Rectangle 35"/>
          <p:cNvSpPr>
            <a:spLocks noChangeArrowheads="1"/>
          </p:cNvSpPr>
          <p:nvPr/>
        </p:nvSpPr>
        <p:spPr bwMode="auto">
          <a:xfrm>
            <a:off x="6629400" y="3143250"/>
            <a:ext cx="12573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VA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0" name="Rectangle 36"/>
          <p:cNvSpPr>
            <a:spLocks noChangeArrowheads="1"/>
          </p:cNvSpPr>
          <p:nvPr/>
        </p:nvSpPr>
        <p:spPr bwMode="auto">
          <a:xfrm>
            <a:off x="5143500" y="4171950"/>
            <a:ext cx="571500" cy="9144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AL</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1" name="Rectangle 37"/>
          <p:cNvSpPr>
            <a:spLocks noChangeArrowheads="1"/>
          </p:cNvSpPr>
          <p:nvPr/>
        </p:nvSpPr>
        <p:spPr bwMode="auto">
          <a:xfrm>
            <a:off x="6057900" y="3714750"/>
            <a:ext cx="13716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NC</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2" name="Rectangle 38"/>
          <p:cNvSpPr>
            <a:spLocks noChangeArrowheads="1"/>
          </p:cNvSpPr>
          <p:nvPr/>
        </p:nvSpPr>
        <p:spPr bwMode="auto">
          <a:xfrm>
            <a:off x="457200" y="5429250"/>
            <a:ext cx="12573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AK</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3" name="Rectangle 39"/>
          <p:cNvSpPr>
            <a:spLocks noChangeArrowheads="1"/>
          </p:cNvSpPr>
          <p:nvPr/>
        </p:nvSpPr>
        <p:spPr bwMode="auto">
          <a:xfrm>
            <a:off x="6400800" y="5200650"/>
            <a:ext cx="6858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FL</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4" name="Rectangle 40"/>
          <p:cNvSpPr>
            <a:spLocks noChangeArrowheads="1"/>
          </p:cNvSpPr>
          <p:nvPr/>
        </p:nvSpPr>
        <p:spPr bwMode="auto">
          <a:xfrm>
            <a:off x="8343900" y="22828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6600"/>
                </a:solidFill>
                <a:effectLst>
                  <a:outerShdw blurRad="38100" dist="38100" dir="2700000" algn="tl">
                    <a:srgbClr val="000000"/>
                  </a:outerShdw>
                </a:effectLst>
                <a:cs typeface="Times New Roman" pitchFamily="18" charset="0"/>
              </a:rPr>
              <a:t>DE</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5" name="Rectangle 41"/>
          <p:cNvSpPr>
            <a:spLocks noChangeArrowheads="1"/>
          </p:cNvSpPr>
          <p:nvPr/>
        </p:nvSpPr>
        <p:spPr bwMode="auto">
          <a:xfrm>
            <a:off x="7200900" y="2571750"/>
            <a:ext cx="457200" cy="4572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6" name="Rectangle 42"/>
          <p:cNvSpPr>
            <a:spLocks noChangeArrowheads="1"/>
          </p:cNvSpPr>
          <p:nvPr/>
        </p:nvSpPr>
        <p:spPr bwMode="auto">
          <a:xfrm>
            <a:off x="4457700" y="2000250"/>
            <a:ext cx="457200" cy="11430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IL</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7" name="Rectangle 43"/>
          <p:cNvSpPr>
            <a:spLocks noChangeArrowheads="1"/>
          </p:cNvSpPr>
          <p:nvPr/>
        </p:nvSpPr>
        <p:spPr bwMode="auto">
          <a:xfrm>
            <a:off x="914400" y="628650"/>
            <a:ext cx="1371600" cy="914400"/>
          </a:xfrm>
          <a:prstGeom prst="rect">
            <a:avLst/>
          </a:prstGeom>
          <a:solidFill>
            <a:srgbClr val="000099"/>
          </a:solidFill>
          <a:ln w="9525">
            <a:no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000000"/>
                  </a:outerShdw>
                </a:effectLst>
                <a:cs typeface="Times New Roman" pitchFamily="18" charset="0"/>
              </a:rPr>
              <a:t>MT</a:t>
            </a:r>
            <a:endParaRPr lang="en-US" sz="1200" dirty="0">
              <a:solidFill>
                <a:srgbClr val="FFFFFF"/>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ndParaRPr>
          </a:p>
        </p:txBody>
      </p:sp>
      <p:sp>
        <p:nvSpPr>
          <p:cNvPr id="1301548" name="Rectangle 44"/>
          <p:cNvSpPr>
            <a:spLocks noChangeArrowheads="1"/>
          </p:cNvSpPr>
          <p:nvPr/>
        </p:nvSpPr>
        <p:spPr bwMode="auto">
          <a:xfrm>
            <a:off x="914400" y="1657350"/>
            <a:ext cx="5715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9" name="Rectangle 45"/>
          <p:cNvSpPr>
            <a:spLocks noChangeArrowheads="1"/>
          </p:cNvSpPr>
          <p:nvPr/>
        </p:nvSpPr>
        <p:spPr bwMode="auto">
          <a:xfrm>
            <a:off x="2400300" y="1200150"/>
            <a:ext cx="10287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SD</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0" name="Rectangle 46"/>
          <p:cNvSpPr>
            <a:spLocks noChangeArrowheads="1"/>
          </p:cNvSpPr>
          <p:nvPr/>
        </p:nvSpPr>
        <p:spPr bwMode="auto">
          <a:xfrm>
            <a:off x="3543300" y="1771650"/>
            <a:ext cx="685800" cy="5715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1" name="Rectangle 47"/>
          <p:cNvSpPr>
            <a:spLocks noChangeArrowheads="1"/>
          </p:cNvSpPr>
          <p:nvPr/>
        </p:nvSpPr>
        <p:spPr bwMode="auto">
          <a:xfrm>
            <a:off x="1485900" y="2800350"/>
            <a:ext cx="457200" cy="8001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UT</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2" name="Rectangle 48"/>
          <p:cNvSpPr>
            <a:spLocks noChangeArrowheads="1"/>
          </p:cNvSpPr>
          <p:nvPr/>
        </p:nvSpPr>
        <p:spPr bwMode="auto">
          <a:xfrm>
            <a:off x="2057400" y="37147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NM</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53" name="Rectangle 49"/>
          <p:cNvSpPr>
            <a:spLocks noChangeArrowheads="1"/>
          </p:cNvSpPr>
          <p:nvPr/>
        </p:nvSpPr>
        <p:spPr bwMode="auto">
          <a:xfrm>
            <a:off x="7772400" y="514350"/>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NH</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4" name="Rectangle 50"/>
          <p:cNvSpPr>
            <a:spLocks noChangeArrowheads="1"/>
          </p:cNvSpPr>
          <p:nvPr/>
        </p:nvSpPr>
        <p:spPr bwMode="auto">
          <a:xfrm>
            <a:off x="8458200" y="1657350"/>
            <a:ext cx="342900" cy="3429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FFFF00"/>
                </a:solidFill>
                <a:effectLst>
                  <a:outerShdw blurRad="38100" dist="38100" dir="2700000" algn="tl">
                    <a:srgbClr val="000000"/>
                  </a:outerShdw>
                </a:effectLst>
                <a:cs typeface="Times New Roman" pitchFamily="18" charset="0"/>
              </a:rPr>
              <a:t>RI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5" name="Rectangle 51"/>
          <p:cNvSpPr>
            <a:spLocks noChangeArrowheads="1"/>
          </p:cNvSpPr>
          <p:nvPr/>
        </p:nvSpPr>
        <p:spPr bwMode="auto">
          <a:xfrm>
            <a:off x="914400" y="3714750"/>
            <a:ext cx="1028700" cy="914400"/>
          </a:xfrm>
          <a:prstGeom prst="rect">
            <a:avLst/>
          </a:prstGeom>
          <a:solidFill>
            <a:srgbClr val="99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AZ</a:t>
            </a:r>
            <a:endParaRPr lang="en-US" sz="1200" dirty="0">
              <a:solidFill>
                <a:srgbClr val="006600"/>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1200" dirty="0">
                <a:solidFill>
                  <a:srgbClr val="006600"/>
                </a:solidFill>
                <a:effectLst>
                  <a:outerShdw blurRad="38100" dist="38100" dir="2700000" algn="tl">
                    <a:srgbClr val="000000"/>
                  </a:outerShdw>
                </a:effectLst>
                <a:cs typeface="Times New Roman" pitchFamily="18" charset="0"/>
              </a:rPr>
              <a:t>Homeopathy only</a:t>
            </a:r>
          </a:p>
        </p:txBody>
      </p:sp>
      <p:sp>
        <p:nvSpPr>
          <p:cNvPr id="1301556" name="Text Box 52"/>
          <p:cNvSpPr txBox="1">
            <a:spLocks noChangeArrowheads="1"/>
          </p:cNvSpPr>
          <p:nvPr/>
        </p:nvSpPr>
        <p:spPr bwMode="auto">
          <a:xfrm>
            <a:off x="7886700" y="26257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0000"/>
                </a:solidFill>
                <a:effectLst>
                  <a:outerShdw blurRad="38100" dist="38100" dir="2700000" algn="tl">
                    <a:srgbClr val="FFFFFF"/>
                  </a:outerShdw>
                </a:effectLst>
                <a:cs typeface="Times New Roman" pitchFamily="18" charset="0"/>
              </a:rPr>
              <a:t>DC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12693"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392020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057400"/>
            <a:ext cx="7772400" cy="1524000"/>
          </a:xfrm>
        </p:spPr>
        <p:txBody>
          <a:bodyPr/>
          <a:lstStyle/>
          <a:p>
            <a:pPr eaLnBrk="1" hangingPunct="1"/>
            <a:r>
              <a:rPr lang="en-US" sz="5400" b="1" dirty="0">
                <a:solidFill>
                  <a:srgbClr val="FF0000"/>
                </a:solidFill>
                <a:effectLst>
                  <a:outerShdw blurRad="38100" dist="38100" dir="2700000" algn="tl">
                    <a:srgbClr val="000000">
                      <a:alpha val="43137"/>
                    </a:srgbClr>
                  </a:outerShdw>
                </a:effectLst>
                <a:latin typeface="+mn-lt"/>
              </a:rPr>
              <a:t>Law - The Voice of</a:t>
            </a:r>
            <a:endParaRPr lang="en-US" b="1" dirty="0">
              <a:effectLst>
                <a:outerShdw blurRad="38100" dist="38100" dir="2700000" algn="tl">
                  <a:srgbClr val="000000">
                    <a:alpha val="43137"/>
                  </a:srgbClr>
                </a:outerShdw>
              </a:effectLst>
              <a:latin typeface="+mn-lt"/>
            </a:endParaRPr>
          </a:p>
        </p:txBody>
      </p:sp>
      <p:sp>
        <p:nvSpPr>
          <p:cNvPr id="71683" name="Rectangle 3"/>
          <p:cNvSpPr>
            <a:spLocks noGrp="1" noChangeArrowheads="1"/>
          </p:cNvSpPr>
          <p:nvPr>
            <p:ph idx="1"/>
          </p:nvPr>
        </p:nvSpPr>
        <p:spPr>
          <a:xfrm>
            <a:off x="685800" y="3581400"/>
            <a:ext cx="7162800" cy="1447800"/>
          </a:xfrm>
        </p:spPr>
        <p:txBody>
          <a:bodyPr>
            <a:normAutofit/>
          </a:bodyPr>
          <a:lstStyle/>
          <a:p>
            <a:pPr eaLnBrk="1" hangingPunct="1">
              <a:buFontTx/>
              <a:buNone/>
              <a:defRPr/>
            </a:pPr>
            <a:r>
              <a:rPr lang="en-US" sz="4800" dirty="0"/>
              <a:t>			</a:t>
            </a:r>
            <a:r>
              <a:rPr lang="en-US" sz="8800" b="1" i="1" dirty="0">
                <a:solidFill>
                  <a:srgbClr val="FF0000"/>
                </a:solidFill>
                <a:effectLst>
                  <a:outerShdw blurRad="38100" dist="38100" dir="2700000" algn="tl">
                    <a:srgbClr val="C0C0C0"/>
                  </a:outerShdw>
                </a:effectLst>
              </a:rPr>
              <a:t>Freedom…</a:t>
            </a:r>
            <a:endParaRPr lang="en-US" sz="8800"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7384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09599" y="609600"/>
            <a:ext cx="6347713" cy="1143000"/>
          </a:xfrm>
        </p:spPr>
        <p:txBody>
          <a:bodyPr>
            <a:normAutofit fontScale="90000"/>
          </a:bodyPr>
          <a:lstStyle/>
          <a:p>
            <a:pPr algn="ctr"/>
            <a:r>
              <a:rPr lang="en-US" b="1" dirty="0">
                <a:solidFill>
                  <a:srgbClr val="FF0000"/>
                </a:solidFill>
              </a:rPr>
              <a:t>Safe Harbor Maine </a:t>
            </a:r>
            <a:br>
              <a:rPr lang="en-US" b="1" dirty="0">
                <a:solidFill>
                  <a:srgbClr val="FF0000"/>
                </a:solidFill>
              </a:rPr>
            </a:br>
            <a:r>
              <a:rPr lang="en-US" b="1" dirty="0">
                <a:solidFill>
                  <a:srgbClr val="FF0000"/>
                </a:solidFill>
              </a:rPr>
              <a:t>at the Capitol</a:t>
            </a:r>
          </a:p>
        </p:txBody>
      </p:sp>
      <p:pic>
        <p:nvPicPr>
          <p:cNvPr id="2" name="Picture Placeholder 1">
            <a:extLst>
              <a:ext uri="{FF2B5EF4-FFF2-40B4-BE49-F238E27FC236}">
                <a16:creationId xmlns:a16="http://schemas.microsoft.com/office/drawing/2014/main" id="{78BE3DD4-8AD0-400D-9978-2F6EB3CEE5EE}"/>
              </a:ext>
            </a:extLst>
          </p:cNvPr>
          <p:cNvPicPr>
            <a:picLocks noGrp="1" noChangeAspect="1"/>
          </p:cNvPicPr>
          <p:nvPr>
            <p:ph idx="1"/>
          </p:nvPr>
        </p:nvPicPr>
        <p:blipFill>
          <a:blip r:embed="rId2"/>
          <a:stretch>
            <a:fillRect/>
          </a:stretch>
        </p:blipFill>
        <p:spPr>
          <a:xfrm>
            <a:off x="914400" y="1784230"/>
            <a:ext cx="5761482" cy="4321112"/>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09599" y="609600"/>
            <a:ext cx="6347713" cy="1143000"/>
          </a:xfrm>
        </p:spPr>
        <p:txBody>
          <a:bodyPr>
            <a:normAutofit fontScale="90000"/>
          </a:bodyPr>
          <a:lstStyle/>
          <a:p>
            <a:pPr algn="ctr"/>
            <a:r>
              <a:rPr lang="en-US" b="1" dirty="0">
                <a:solidFill>
                  <a:srgbClr val="FF0000"/>
                </a:solidFill>
              </a:rPr>
              <a:t>Massachusetts Leaders</a:t>
            </a:r>
            <a:br>
              <a:rPr lang="en-US" b="1" dirty="0">
                <a:solidFill>
                  <a:srgbClr val="FF0000"/>
                </a:solidFill>
              </a:rPr>
            </a:br>
            <a:r>
              <a:rPr lang="en-US" b="1" dirty="0">
                <a:solidFill>
                  <a:srgbClr val="FF0000"/>
                </a:solidFill>
              </a:rPr>
              <a:t>at the Capitol</a:t>
            </a:r>
          </a:p>
        </p:txBody>
      </p:sp>
      <p:pic>
        <p:nvPicPr>
          <p:cNvPr id="7" name="Content Placeholder 6">
            <a:extLst>
              <a:ext uri="{FF2B5EF4-FFF2-40B4-BE49-F238E27FC236}">
                <a16:creationId xmlns:a16="http://schemas.microsoft.com/office/drawing/2014/main" id="{2BC340A3-E045-4F46-9884-853610EAC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0588" y="1627982"/>
            <a:ext cx="3808212" cy="5077618"/>
          </a:xfrm>
        </p:spPr>
      </p:pic>
    </p:spTree>
    <p:extLst>
      <p:ext uri="{BB962C8B-B14F-4D97-AF65-F5344CB8AC3E}">
        <p14:creationId xmlns:p14="http://schemas.microsoft.com/office/powerpoint/2010/main" val="98506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0DAA9-E41B-4306-86E1-35FD2335C78F}"/>
              </a:ext>
            </a:extLst>
          </p:cNvPr>
          <p:cNvSpPr>
            <a:spLocks noGrp="1"/>
          </p:cNvSpPr>
          <p:nvPr>
            <p:ph type="title"/>
          </p:nvPr>
        </p:nvSpPr>
        <p:spPr>
          <a:xfrm>
            <a:off x="457200" y="4572000"/>
            <a:ext cx="7239000" cy="566738"/>
          </a:xfrm>
        </p:spPr>
        <p:txBody>
          <a:bodyPr>
            <a:noAutofit/>
          </a:bodyPr>
          <a:lstStyle/>
          <a:p>
            <a:pPr algn="ctr"/>
            <a:r>
              <a:rPr lang="en-US" sz="3200" b="1" dirty="0">
                <a:solidFill>
                  <a:srgbClr val="FF0000"/>
                </a:solidFill>
              </a:rPr>
              <a:t>Minnesota Lobby Day at the Capitol</a:t>
            </a:r>
          </a:p>
        </p:txBody>
      </p:sp>
      <p:sp>
        <p:nvSpPr>
          <p:cNvPr id="5" name="Picture Placeholder 4">
            <a:extLst>
              <a:ext uri="{FF2B5EF4-FFF2-40B4-BE49-F238E27FC236}">
                <a16:creationId xmlns:a16="http://schemas.microsoft.com/office/drawing/2014/main" id="{12482735-7992-4041-9C3A-5D6B09B1BA13}"/>
              </a:ext>
            </a:extLst>
          </p:cNvPr>
          <p:cNvSpPr>
            <a:spLocks noGrp="1"/>
          </p:cNvSpPr>
          <p:nvPr>
            <p:ph type="pic" idx="1"/>
          </p:nvPr>
        </p:nvSpPr>
        <p:spPr>
          <a:xfrm>
            <a:off x="609599" y="609600"/>
            <a:ext cx="3962401" cy="2362200"/>
          </a:xfrm>
        </p:spPr>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207"/>
          <a:stretch/>
        </p:blipFill>
        <p:spPr>
          <a:xfrm>
            <a:off x="609599" y="609600"/>
            <a:ext cx="6347714" cy="3703568"/>
          </a:xfrm>
          <a:prstGeom prst="rect">
            <a:avLst/>
          </a:prstGeom>
        </p:spPr>
      </p:pic>
    </p:spTree>
    <p:extLst>
      <p:ext uri="{BB962C8B-B14F-4D97-AF65-F5344CB8AC3E}">
        <p14:creationId xmlns:p14="http://schemas.microsoft.com/office/powerpoint/2010/main" val="255856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BA8A40-0F34-4EA8-BF36-38585CF66CF5}"/>
              </a:ext>
            </a:extLst>
          </p:cNvPr>
          <p:cNvSpPr>
            <a:spLocks noGrp="1"/>
          </p:cNvSpPr>
          <p:nvPr>
            <p:ph type="title"/>
          </p:nvPr>
        </p:nvSpPr>
        <p:spPr>
          <a:xfrm>
            <a:off x="398034" y="5105400"/>
            <a:ext cx="6946693" cy="566738"/>
          </a:xfrm>
        </p:spPr>
        <p:txBody>
          <a:bodyPr>
            <a:noAutofit/>
          </a:bodyPr>
          <a:lstStyle/>
          <a:p>
            <a:pPr algn="ctr"/>
            <a:br>
              <a:rPr lang="en-US" sz="3200" b="1" dirty="0">
                <a:solidFill>
                  <a:srgbClr val="FF0000"/>
                </a:solidFill>
              </a:rPr>
            </a:br>
            <a:br>
              <a:rPr lang="en-US" sz="3200" b="1" dirty="0">
                <a:solidFill>
                  <a:srgbClr val="FF0000"/>
                </a:solidFill>
              </a:rPr>
            </a:br>
            <a:br>
              <a:rPr lang="en-US" sz="3200" b="1" dirty="0">
                <a:solidFill>
                  <a:srgbClr val="FF0000"/>
                </a:solidFill>
              </a:rPr>
            </a:br>
            <a:r>
              <a:rPr lang="en-US" sz="3200" b="1" dirty="0">
                <a:solidFill>
                  <a:srgbClr val="FF0000"/>
                </a:solidFill>
              </a:rPr>
              <a:t>Nevada’s Collaboration with Lobbyist</a:t>
            </a:r>
          </a:p>
        </p:txBody>
      </p:sp>
      <p:sp>
        <p:nvSpPr>
          <p:cNvPr id="8" name="Picture Placeholder 7">
            <a:extLst>
              <a:ext uri="{FF2B5EF4-FFF2-40B4-BE49-F238E27FC236}">
                <a16:creationId xmlns:a16="http://schemas.microsoft.com/office/drawing/2014/main" id="{89208D5B-501F-4285-B3E6-74A36FB1FF43}"/>
              </a:ext>
            </a:extLst>
          </p:cNvPr>
          <p:cNvSpPr>
            <a:spLocks noGrp="1"/>
          </p:cNvSpPr>
          <p:nvPr>
            <p:ph type="pic" idx="1"/>
          </p:nvPr>
        </p:nvSpPr>
        <p:spPr>
          <a:xfrm>
            <a:off x="609599" y="609600"/>
            <a:ext cx="5943601" cy="3276600"/>
          </a:xfrm>
        </p:spPr>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9" y="699677"/>
            <a:ext cx="6460305" cy="3567523"/>
          </a:xfrm>
          <a:prstGeom prst="rect">
            <a:avLst/>
          </a:prstGeom>
        </p:spPr>
      </p:pic>
    </p:spTree>
    <p:extLst>
      <p:ext uri="{BB962C8B-B14F-4D97-AF65-F5344CB8AC3E}">
        <p14:creationId xmlns:p14="http://schemas.microsoft.com/office/powerpoint/2010/main" val="216435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457200"/>
            <a:ext cx="7772400" cy="1066800"/>
          </a:xfrm>
        </p:spPr>
        <p:txBody>
          <a:bodyPr>
            <a:noAutofit/>
          </a:bodyPr>
          <a:lstStyle/>
          <a:p>
            <a:pPr eaLnBrk="1" hangingPunct="1">
              <a:defRPr/>
            </a:pPr>
            <a:r>
              <a:rPr lang="en-US" b="1" dirty="0">
                <a:solidFill>
                  <a:srgbClr val="FF0000"/>
                </a:solidFill>
              </a:rPr>
              <a:t>State Health Freedom Groups </a:t>
            </a:r>
            <a:br>
              <a:rPr lang="en-US" b="1" dirty="0">
                <a:solidFill>
                  <a:srgbClr val="FF0000"/>
                </a:solidFill>
              </a:rPr>
            </a:br>
            <a:r>
              <a:rPr lang="en-US" b="1" dirty="0">
                <a:solidFill>
                  <a:srgbClr val="FF0000"/>
                </a:solidFill>
              </a:rPr>
              <a:t>Working on Many Issues</a:t>
            </a:r>
          </a:p>
        </p:txBody>
      </p:sp>
      <p:sp>
        <p:nvSpPr>
          <p:cNvPr id="2" name="Content Placeholder 1"/>
          <p:cNvSpPr>
            <a:spLocks noGrp="1"/>
          </p:cNvSpPr>
          <p:nvPr>
            <p:ph idx="1"/>
          </p:nvPr>
        </p:nvSpPr>
        <p:spPr>
          <a:xfrm>
            <a:off x="990600" y="1828800"/>
            <a:ext cx="7704667" cy="4475816"/>
          </a:xfrm>
        </p:spPr>
        <p:txBody>
          <a:bodyPr>
            <a:noAutofit/>
          </a:bodyPr>
          <a:lstStyle/>
          <a:p>
            <a:r>
              <a:rPr lang="en-US" sz="3200" b="1" dirty="0">
                <a:solidFill>
                  <a:srgbClr val="006600"/>
                </a:solidFill>
              </a:rPr>
              <a:t>Practitioner Rights</a:t>
            </a:r>
          </a:p>
          <a:p>
            <a:r>
              <a:rPr lang="en-US" sz="3200" b="1" dirty="0">
                <a:solidFill>
                  <a:srgbClr val="006600"/>
                </a:solidFill>
              </a:rPr>
              <a:t>Vaccine Exemption Rights</a:t>
            </a:r>
          </a:p>
          <a:p>
            <a:r>
              <a:rPr lang="en-US" sz="3200" b="1" dirty="0">
                <a:solidFill>
                  <a:srgbClr val="006600"/>
                </a:solidFill>
              </a:rPr>
              <a:t>GMO Labeling</a:t>
            </a:r>
          </a:p>
          <a:p>
            <a:r>
              <a:rPr lang="en-US" sz="3200" b="1" dirty="0">
                <a:solidFill>
                  <a:srgbClr val="006600"/>
                </a:solidFill>
              </a:rPr>
              <a:t>Geo-engineering</a:t>
            </a:r>
          </a:p>
          <a:p>
            <a:r>
              <a:rPr lang="en-US" sz="3200" b="1" dirty="0">
                <a:solidFill>
                  <a:srgbClr val="006600"/>
                </a:solidFill>
              </a:rPr>
              <a:t>Electromagnetic Frequency</a:t>
            </a:r>
          </a:p>
          <a:p>
            <a:r>
              <a:rPr lang="en-US" sz="3200" b="1" dirty="0">
                <a:solidFill>
                  <a:srgbClr val="006600"/>
                </a:solidFill>
              </a:rPr>
              <a:t>Glyphosates Roundup Levels</a:t>
            </a:r>
          </a:p>
          <a:p>
            <a:r>
              <a:rPr lang="en-US" sz="3200" b="1" dirty="0">
                <a:solidFill>
                  <a:srgbClr val="006600"/>
                </a:solidFill>
              </a:rPr>
              <a:t>Regenerative Projects</a:t>
            </a:r>
          </a:p>
        </p:txBody>
      </p:sp>
    </p:spTree>
    <p:extLst>
      <p:ext uri="{BB962C8B-B14F-4D97-AF65-F5344CB8AC3E}">
        <p14:creationId xmlns:p14="http://schemas.microsoft.com/office/powerpoint/2010/main" val="1331497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58146" name="Oval 2"/>
          <p:cNvSpPr>
            <a:spLocks noChangeArrowheads="1"/>
          </p:cNvSpPr>
          <p:nvPr/>
        </p:nvSpPr>
        <p:spPr bwMode="auto">
          <a:xfrm>
            <a:off x="152400" y="3124200"/>
            <a:ext cx="4724400" cy="3276600"/>
          </a:xfrm>
          <a:prstGeom prst="ellipse">
            <a:avLst/>
          </a:prstGeom>
          <a:solidFill>
            <a:srgbClr val="99FF66"/>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Federal Activism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Federal commerce</a:t>
            </a:r>
          </a:p>
        </p:txBody>
      </p:sp>
    </p:spTree>
    <p:extLst>
      <p:ext uri="{BB962C8B-B14F-4D97-AF65-F5344CB8AC3E}">
        <p14:creationId xmlns:p14="http://schemas.microsoft.com/office/powerpoint/2010/main" val="1267627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905000" y="228600"/>
            <a:ext cx="5867400" cy="1143000"/>
          </a:xfrm>
        </p:spPr>
        <p:txBody>
          <a:bodyPr/>
          <a:lstStyle/>
          <a:p>
            <a:pPr eaLnBrk="1" hangingPunct="1">
              <a:defRPr/>
            </a:pPr>
            <a:r>
              <a:rPr lang="en-US" sz="3600" b="1" dirty="0">
                <a:solidFill>
                  <a:srgbClr val="FF0000"/>
                </a:solidFill>
                <a:effectLst>
                  <a:outerShdw blurRad="38100" dist="38100" dir="2700000" algn="tl">
                    <a:srgbClr val="000000"/>
                  </a:outerShdw>
                </a:effectLst>
              </a:rPr>
              <a:t>Federal Issues</a:t>
            </a:r>
          </a:p>
        </p:txBody>
      </p:sp>
      <p:sp>
        <p:nvSpPr>
          <p:cNvPr id="129027" name="Rectangle 3"/>
          <p:cNvSpPr>
            <a:spLocks noGrp="1" noChangeArrowheads="1"/>
          </p:cNvSpPr>
          <p:nvPr>
            <p:ph type="body" idx="4294967295"/>
          </p:nvPr>
        </p:nvSpPr>
        <p:spPr>
          <a:xfrm>
            <a:off x="685800" y="1600200"/>
            <a:ext cx="7772400" cy="4724400"/>
          </a:xfrm>
          <a:noFill/>
        </p:spPr>
        <p:txBody>
          <a:bodyPr>
            <a:normAutofit lnSpcReduction="10000"/>
          </a:bodyPr>
          <a:lstStyle/>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Homeopathic Remedies – </a:t>
            </a:r>
            <a:r>
              <a:rPr lang="en-US" altLang="en-US" sz="2400" b="1" dirty="0">
                <a:solidFill>
                  <a:srgbClr val="006600"/>
                </a:solidFill>
                <a:effectLst>
                  <a:outerShdw blurRad="38100" dist="38100" dir="2700000" algn="tl">
                    <a:srgbClr val="000000">
                      <a:alpha val="43137"/>
                    </a:srgbClr>
                  </a:outerShdw>
                </a:effectLst>
              </a:rPr>
              <a:t>Draft Guidance</a:t>
            </a:r>
          </a:p>
          <a:p>
            <a:pPr marL="533400" indent="-533400" eaLnBrk="1" hangingPunct="1">
              <a:lnSpc>
                <a:spcPct val="90000"/>
              </a:lnSpc>
              <a:buFontTx/>
              <a:buNone/>
            </a:pPr>
            <a:endParaRPr lang="en-US" altLang="en-US" sz="2400" b="1" dirty="0">
              <a:solidFill>
                <a:srgbClr val="FF00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GMO Labeling – </a:t>
            </a:r>
            <a:r>
              <a:rPr lang="en-US" altLang="en-US" sz="2400" b="1" dirty="0">
                <a:solidFill>
                  <a:srgbClr val="006600"/>
                </a:solidFill>
                <a:effectLst>
                  <a:outerShdw blurRad="38100" dist="38100" dir="2700000" algn="tl">
                    <a:srgbClr val="000000">
                      <a:alpha val="43137"/>
                    </a:srgbClr>
                  </a:outerShdw>
                </a:effectLst>
              </a:rPr>
              <a:t>Passage of Dark Act</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Vaccine Mandates </a:t>
            </a:r>
            <a:r>
              <a:rPr lang="en-US" altLang="en-US" sz="2400" b="1" dirty="0">
                <a:solidFill>
                  <a:srgbClr val="006600"/>
                </a:solidFill>
                <a:effectLst>
                  <a:outerShdw blurRad="38100" dist="38100" dir="2700000" algn="tl">
                    <a:srgbClr val="000000">
                      <a:alpha val="43137"/>
                    </a:srgbClr>
                  </a:outerShdw>
                </a:effectLst>
              </a:rPr>
              <a:t>– state by state</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Dietary Supplements </a:t>
            </a:r>
            <a:r>
              <a:rPr lang="en-US" altLang="en-US" sz="2400" b="1" dirty="0">
                <a:solidFill>
                  <a:srgbClr val="006600"/>
                </a:solidFill>
                <a:effectLst>
                  <a:outerShdw blurRad="38100" dist="38100" dir="2700000" algn="tl">
                    <a:srgbClr val="000000">
                      <a:alpha val="43137"/>
                    </a:srgbClr>
                  </a:outerShdw>
                </a:effectLst>
              </a:rPr>
              <a:t>– New Ingredient Guidelines</a:t>
            </a:r>
            <a:br>
              <a:rPr lang="en-US" altLang="en-US" sz="2400" b="1" dirty="0">
                <a:solidFill>
                  <a:srgbClr val="006600"/>
                </a:solidFill>
                <a:effectLst>
                  <a:outerShdw blurRad="38100" dist="38100" dir="2700000" algn="tl">
                    <a:srgbClr val="000000">
                      <a:alpha val="43137"/>
                    </a:srgbClr>
                  </a:outerShdw>
                </a:effectLst>
              </a:rPr>
            </a:br>
            <a:endParaRPr lang="en-US" altLang="en-US" sz="2400" b="1" dirty="0">
              <a:solidFill>
                <a:srgbClr val="0066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Geoengineering </a:t>
            </a:r>
            <a:r>
              <a:rPr lang="en-US" altLang="en-US" sz="2400" b="1" dirty="0">
                <a:solidFill>
                  <a:srgbClr val="006600"/>
                </a:solidFill>
                <a:effectLst>
                  <a:outerShdw blurRad="38100" dist="38100" dir="2700000" algn="tl">
                    <a:srgbClr val="000000">
                      <a:alpha val="43137"/>
                    </a:srgbClr>
                  </a:outerShdw>
                </a:effectLst>
              </a:rPr>
              <a:t>– who regulates the climate</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Electromagnetic Frequencies </a:t>
            </a:r>
            <a:r>
              <a:rPr lang="en-US" altLang="en-US" sz="2400" b="1" dirty="0">
                <a:solidFill>
                  <a:srgbClr val="006600"/>
                </a:solidFill>
                <a:effectLst>
                  <a:outerShdw blurRad="38100" dist="38100" dir="2700000" algn="tl">
                    <a:srgbClr val="000000">
                      <a:alpha val="43137"/>
                    </a:srgbClr>
                  </a:outerShdw>
                </a:effectLst>
              </a:rPr>
              <a:t>- pervasive</a:t>
            </a:r>
          </a:p>
        </p:txBody>
      </p:sp>
    </p:spTree>
    <p:extLst>
      <p:ext uri="{BB962C8B-B14F-4D97-AF65-F5344CB8AC3E}">
        <p14:creationId xmlns:p14="http://schemas.microsoft.com/office/powerpoint/2010/main" val="108019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524000" y="228600"/>
            <a:ext cx="6248400" cy="1143000"/>
          </a:xfrm>
        </p:spPr>
        <p:txBody>
          <a:bodyPr>
            <a:normAutofit fontScale="90000"/>
          </a:bodyPr>
          <a:lstStyle/>
          <a:p>
            <a:pPr eaLnBrk="1" hangingPunct="1">
              <a:defRPr/>
            </a:pPr>
            <a:r>
              <a:rPr lang="en-US" sz="3600" b="1" dirty="0">
                <a:solidFill>
                  <a:srgbClr val="FF0000"/>
                </a:solidFill>
                <a:effectLst>
                  <a:outerShdw blurRad="38100" dist="38100" dir="2700000" algn="tl">
                    <a:srgbClr val="000000"/>
                  </a:outerShdw>
                </a:effectLst>
              </a:rPr>
              <a:t>FDA</a:t>
            </a:r>
            <a:br>
              <a:rPr lang="en-US" sz="3600" b="1" dirty="0">
                <a:solidFill>
                  <a:srgbClr val="FF0000"/>
                </a:solidFill>
                <a:effectLst>
                  <a:outerShdw blurRad="38100" dist="38100" dir="2700000" algn="tl">
                    <a:srgbClr val="000000"/>
                  </a:outerShdw>
                </a:effectLst>
              </a:rPr>
            </a:br>
            <a:r>
              <a:rPr lang="en-US" sz="3600" b="1" dirty="0">
                <a:solidFill>
                  <a:srgbClr val="FF0000"/>
                </a:solidFill>
                <a:effectLst>
                  <a:outerShdw blurRad="38100" dist="38100" dir="2700000" algn="tl">
                    <a:srgbClr val="000000"/>
                  </a:outerShdw>
                </a:effectLst>
              </a:rPr>
              <a:t>Definition of Drug</a:t>
            </a:r>
          </a:p>
        </p:txBody>
      </p:sp>
      <p:sp>
        <p:nvSpPr>
          <p:cNvPr id="131075" name="Rectangle 3"/>
          <p:cNvSpPr>
            <a:spLocks noGrp="1" noChangeArrowheads="1"/>
          </p:cNvSpPr>
          <p:nvPr>
            <p:ph type="body" idx="4294967295"/>
          </p:nvPr>
        </p:nvSpPr>
        <p:spPr>
          <a:xfrm>
            <a:off x="457200" y="1676400"/>
            <a:ext cx="7315200" cy="4724400"/>
          </a:xfrm>
          <a:noFill/>
        </p:spPr>
        <p:txBody>
          <a:bodyPr>
            <a:normAutofit fontScale="92500" lnSpcReduction="10000"/>
          </a:bodyPr>
          <a:lstStyle/>
          <a:p>
            <a:pPr marL="533400" indent="-533400" eaLnBrk="1" hangingPunct="1">
              <a:lnSpc>
                <a:spcPct val="90000"/>
              </a:lnSpc>
              <a:buFontTx/>
              <a:buNone/>
            </a:pPr>
            <a:r>
              <a:rPr lang="en-US" altLang="en-US" sz="2000" b="1" dirty="0">
                <a:solidFill>
                  <a:srgbClr val="006600"/>
                </a:solidFill>
              </a:rPr>
              <a:t>The term </a:t>
            </a:r>
            <a:r>
              <a:rPr lang="en-US" altLang="en-US" sz="2000" b="1" dirty="0">
                <a:solidFill>
                  <a:srgbClr val="FF0000"/>
                </a:solidFill>
              </a:rPr>
              <a:t>“drug” </a:t>
            </a:r>
            <a:r>
              <a:rPr lang="en-US" altLang="en-US" sz="2000" b="1" dirty="0">
                <a:solidFill>
                  <a:srgbClr val="006600"/>
                </a:solidFill>
              </a:rPr>
              <a:t>means</a:t>
            </a:r>
          </a:p>
          <a:p>
            <a:pPr marL="533400" indent="-533400" eaLnBrk="1" hangingPunct="1">
              <a:lnSpc>
                <a:spcPct val="90000"/>
              </a:lnSpc>
              <a:buFontTx/>
              <a:buAutoNum type="alphaUcParenBoth"/>
            </a:pPr>
            <a:r>
              <a:rPr lang="en-US" altLang="en-US" sz="2000" b="1" dirty="0">
                <a:solidFill>
                  <a:srgbClr val="006600"/>
                </a:solidFill>
              </a:rPr>
              <a:t>articles recognized in the official United States Pharmacopoeia, official Homeopathic Pharmacopoeia of the United States, or official national Formulary, or any supplement to any of them;  and</a:t>
            </a:r>
          </a:p>
          <a:p>
            <a:pPr marL="533400" indent="-533400" eaLnBrk="1" hangingPunct="1">
              <a:lnSpc>
                <a:spcPct val="90000"/>
              </a:lnSpc>
              <a:buFontTx/>
              <a:buNone/>
            </a:pPr>
            <a:r>
              <a:rPr lang="en-US" altLang="en-US" sz="2000" b="1" dirty="0">
                <a:solidFill>
                  <a:srgbClr val="FF0000"/>
                </a:solidFill>
              </a:rPr>
              <a:t>(B) articles intended for use in the diagnosis, cure, mitigation, treatment or prevention of disease in man or other animals; and </a:t>
            </a:r>
          </a:p>
          <a:p>
            <a:pPr marL="533400" indent="-533400" eaLnBrk="1" hangingPunct="1">
              <a:lnSpc>
                <a:spcPct val="90000"/>
              </a:lnSpc>
              <a:buFontTx/>
              <a:buNone/>
            </a:pPr>
            <a:r>
              <a:rPr lang="en-US" altLang="en-US" sz="2000" b="1" dirty="0">
                <a:solidFill>
                  <a:srgbClr val="FF0000"/>
                </a:solidFill>
              </a:rPr>
              <a:t>(C ) articles (</a:t>
            </a:r>
            <a:r>
              <a:rPr lang="en-US" altLang="en-US" sz="2000" b="1" dirty="0">
                <a:solidFill>
                  <a:srgbClr val="006600"/>
                </a:solidFill>
              </a:rPr>
              <a:t>other than food</a:t>
            </a:r>
            <a:r>
              <a:rPr lang="en-US" altLang="en-US" sz="2000" b="1" dirty="0">
                <a:solidFill>
                  <a:srgbClr val="FF0000"/>
                </a:solidFill>
              </a:rPr>
              <a:t>) intended to affect the structure or any function  of the body of man or other animals</a:t>
            </a:r>
            <a:r>
              <a:rPr lang="en-US" altLang="en-US" sz="2000" b="1" dirty="0">
                <a:solidFill>
                  <a:srgbClr val="006600"/>
                </a:solidFill>
              </a:rPr>
              <a:t>; and </a:t>
            </a:r>
          </a:p>
          <a:p>
            <a:pPr marL="533400" indent="-533400" eaLnBrk="1" hangingPunct="1">
              <a:lnSpc>
                <a:spcPct val="90000"/>
              </a:lnSpc>
              <a:buFontTx/>
              <a:buNone/>
            </a:pPr>
            <a:r>
              <a:rPr lang="en-US" altLang="en-US" sz="2000" b="1" dirty="0">
                <a:solidFill>
                  <a:srgbClr val="006600"/>
                </a:solidFill>
              </a:rPr>
              <a:t>(D) articles intended for use as a component of any article specified in Clauses (A), (B) or (C ) of this paragraph. A food or dietary supplement for which a claim ….”.  </a:t>
            </a:r>
          </a:p>
          <a:p>
            <a:pPr marL="533400" indent="-533400" eaLnBrk="1" hangingPunct="1">
              <a:lnSpc>
                <a:spcPct val="90000"/>
              </a:lnSpc>
              <a:buFontTx/>
              <a:buNone/>
            </a:pPr>
            <a:r>
              <a:rPr lang="en-US" altLang="en-US" sz="2000" b="1" dirty="0">
                <a:solidFill>
                  <a:srgbClr val="006600"/>
                </a:solidFill>
              </a:rPr>
              <a:t>							</a:t>
            </a:r>
          </a:p>
          <a:p>
            <a:pPr marL="533400" indent="-533400" algn="ctr" eaLnBrk="1" hangingPunct="1">
              <a:lnSpc>
                <a:spcPct val="90000"/>
              </a:lnSpc>
              <a:buFontTx/>
              <a:buNone/>
            </a:pPr>
            <a:r>
              <a:rPr lang="en-US" altLang="en-US" sz="2000" b="1" dirty="0">
                <a:solidFill>
                  <a:srgbClr val="006600"/>
                </a:solidFill>
              </a:rPr>
              <a:t>21 U.S.C. 321(g)1</a:t>
            </a:r>
          </a:p>
        </p:txBody>
      </p:sp>
    </p:spTree>
    <p:extLst>
      <p:ext uri="{BB962C8B-B14F-4D97-AF65-F5344CB8AC3E}">
        <p14:creationId xmlns:p14="http://schemas.microsoft.com/office/powerpoint/2010/main" val="4247894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38907" y="619440"/>
            <a:ext cx="7772400" cy="1371600"/>
          </a:xfrm>
          <a:solidFill>
            <a:srgbClr val="92D05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304800" y="1975800"/>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p:txBody>
      </p:sp>
      <p:sp>
        <p:nvSpPr>
          <p:cNvPr id="2" name="Rectangle 1">
            <a:extLst>
              <a:ext uri="{FF2B5EF4-FFF2-40B4-BE49-F238E27FC236}">
                <a16:creationId xmlns:a16="http://schemas.microsoft.com/office/drawing/2014/main" id="{492E0FC0-E8BE-4878-8DF2-2E673AB11157}"/>
              </a:ext>
            </a:extLst>
          </p:cNvPr>
          <p:cNvSpPr/>
          <p:nvPr/>
        </p:nvSpPr>
        <p:spPr>
          <a:xfrm>
            <a:off x="762000" y="2967334"/>
            <a:ext cx="6705600" cy="2862322"/>
          </a:xfrm>
          <a:prstGeom prst="rect">
            <a:avLst/>
          </a:prstGeom>
        </p:spPr>
        <p:txBody>
          <a:bodyPr wrap="square">
            <a:spAutoFit/>
          </a:bodyPr>
          <a:lstStyle/>
          <a:p>
            <a:r>
              <a:rPr lang="en-US" altLang="en-US" sz="3600" b="1" dirty="0">
                <a:solidFill>
                  <a:srgbClr val="FF0000"/>
                </a:solidFill>
              </a:rPr>
              <a:t>(C ) articles (</a:t>
            </a:r>
            <a:r>
              <a:rPr lang="en-US" altLang="en-US" sz="3600" b="1" dirty="0">
                <a:solidFill>
                  <a:srgbClr val="006600"/>
                </a:solidFill>
              </a:rPr>
              <a:t>other than food</a:t>
            </a:r>
            <a:r>
              <a:rPr lang="en-US" altLang="en-US" sz="3600" b="1" dirty="0">
                <a:solidFill>
                  <a:srgbClr val="FF0000"/>
                </a:solidFill>
              </a:rPr>
              <a:t>) intended to affect the structure or any function  of the body of man or other animals</a:t>
            </a:r>
            <a:r>
              <a:rPr lang="en-US" altLang="en-US" sz="3600" b="1" dirty="0">
                <a:solidFill>
                  <a:srgbClr val="006600"/>
                </a:solidFill>
              </a:rPr>
              <a:t>;</a:t>
            </a:r>
            <a:endParaRPr lang="en-US" sz="3600" dirty="0"/>
          </a:p>
        </p:txBody>
      </p:sp>
    </p:spTree>
    <p:extLst>
      <p:ext uri="{BB962C8B-B14F-4D97-AF65-F5344CB8AC3E}">
        <p14:creationId xmlns:p14="http://schemas.microsoft.com/office/powerpoint/2010/main" val="2988049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381000"/>
            <a:ext cx="7772400" cy="1371600"/>
          </a:xfrm>
          <a:solidFill>
            <a:srgbClr val="92D050"/>
          </a:solidFill>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rPr>
              <a:t>Herbs are Regulated as Food</a:t>
            </a:r>
          </a:p>
        </p:txBody>
      </p:sp>
      <p:sp>
        <p:nvSpPr>
          <p:cNvPr id="1236995" name="Rectangle 3"/>
          <p:cNvSpPr>
            <a:spLocks noGrp="1" noChangeArrowheads="1"/>
          </p:cNvSpPr>
          <p:nvPr>
            <p:ph idx="1"/>
          </p:nvPr>
        </p:nvSpPr>
        <p:spPr>
          <a:xfrm>
            <a:off x="381000" y="1969938"/>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sz="2800" b="1" i="1" dirty="0">
                <a:solidFill>
                  <a:srgbClr val="FF0000"/>
                </a:solidFill>
              </a:rPr>
              <a:t> </a:t>
            </a:r>
            <a:r>
              <a:rPr lang="en-US" sz="2800" b="1" i="1" dirty="0">
                <a:solidFill>
                  <a:srgbClr val="CC0000"/>
                </a:solidFill>
              </a:rPr>
              <a:t>“</a:t>
            </a:r>
            <a:r>
              <a:rPr lang="en-US" sz="2800" b="1" i="1" dirty="0">
                <a:solidFill>
                  <a:srgbClr val="FF0000"/>
                </a:solidFill>
              </a:rPr>
              <a:t>A vitamin; A mineral; </a:t>
            </a:r>
            <a:r>
              <a:rPr lang="en-US" sz="2800" b="1" i="1" dirty="0">
                <a:solidFill>
                  <a:srgbClr val="006600"/>
                </a:solidFill>
              </a:rPr>
              <a:t>An herb or other botanical; </a:t>
            </a:r>
            <a:r>
              <a:rPr lang="en-US" sz="2800" b="1" i="1" dirty="0">
                <a:solidFill>
                  <a:srgbClr val="FF0000"/>
                </a:solidFill>
              </a:rPr>
              <a:t>An amino acid; A dietary substance for use by man to supplement the diet by increasing the total dietary intake; or A concentrate, metabolite, constituent, extract, or combination of any ingredient mentioned above…”</a:t>
            </a:r>
          </a:p>
        </p:txBody>
      </p:sp>
    </p:spTree>
    <p:extLst>
      <p:ext uri="{BB962C8B-B14F-4D97-AF65-F5344CB8AC3E}">
        <p14:creationId xmlns:p14="http://schemas.microsoft.com/office/powerpoint/2010/main" val="382339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200" y="1219200"/>
            <a:ext cx="6705600" cy="1173480"/>
          </a:xfrm>
        </p:spPr>
        <p:txBody>
          <a:bodyPr/>
          <a:lstStyle/>
          <a:p>
            <a:pPr algn="ctr" eaLnBrk="1" hangingPunct="1">
              <a:defRPr/>
            </a:pPr>
            <a:r>
              <a:rPr lang="en-US" b="1" dirty="0">
                <a:solidFill>
                  <a:srgbClr val="FF0000"/>
                </a:solidFill>
                <a:effectLst>
                  <a:outerShdw blurRad="38100" dist="38100" dir="2700000" algn="tl">
                    <a:srgbClr val="000000"/>
                  </a:outerShdw>
                </a:effectLst>
                <a:cs typeface="Times New Roman" pitchFamily="18" charset="0"/>
              </a:rPr>
              <a:t>Practicing – State Law</a:t>
            </a:r>
          </a:p>
        </p:txBody>
      </p:sp>
      <p:sp>
        <p:nvSpPr>
          <p:cNvPr id="79875" name="Rectangle 3"/>
          <p:cNvSpPr>
            <a:spLocks noGrp="1" noChangeArrowheads="1"/>
          </p:cNvSpPr>
          <p:nvPr>
            <p:ph idx="1"/>
          </p:nvPr>
        </p:nvSpPr>
        <p:spPr>
          <a:xfrm>
            <a:off x="1066800" y="2759394"/>
            <a:ext cx="6324600" cy="3367086"/>
          </a:xfrm>
        </p:spPr>
        <p:txBody>
          <a:bodyPr>
            <a:normAutofit/>
          </a:bodyPr>
          <a:lstStyle/>
          <a:p>
            <a:pPr eaLnBrk="1" hangingPunct="1">
              <a:buFontTx/>
              <a:buNone/>
            </a:pPr>
            <a:r>
              <a:rPr lang="en-US" altLang="en-US" sz="3600" b="1" dirty="0">
                <a:solidFill>
                  <a:srgbClr val="006600"/>
                </a:solidFill>
                <a:cs typeface="Times New Roman" panose="02020603050405020304" pitchFamily="18" charset="0"/>
              </a:rPr>
              <a:t>Are you helping someone with a health problem?</a:t>
            </a:r>
          </a:p>
          <a:p>
            <a:pPr eaLnBrk="1" hangingPunct="1">
              <a:buFontTx/>
              <a:buNone/>
            </a:pP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00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381000"/>
            <a:ext cx="7772400" cy="1371600"/>
          </a:xfrm>
          <a:solidFill>
            <a:srgbClr val="92D050"/>
          </a:solidFill>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rPr>
              <a:t>Dietary Supplement = Food</a:t>
            </a:r>
          </a:p>
        </p:txBody>
      </p:sp>
      <p:sp>
        <p:nvSpPr>
          <p:cNvPr id="1236995" name="Rectangle 3"/>
          <p:cNvSpPr>
            <a:spLocks noGrp="1" noChangeArrowheads="1"/>
          </p:cNvSpPr>
          <p:nvPr>
            <p:ph idx="1"/>
          </p:nvPr>
        </p:nvSpPr>
        <p:spPr>
          <a:xfrm>
            <a:off x="381000" y="1969938"/>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sz="2800" b="1" i="1" dirty="0">
                <a:solidFill>
                  <a:srgbClr val="FF0000"/>
                </a:solidFill>
              </a:rPr>
              <a:t> </a:t>
            </a:r>
            <a:r>
              <a:rPr lang="en-US" sz="2800" b="1" i="1" dirty="0">
                <a:solidFill>
                  <a:srgbClr val="CC0000"/>
                </a:solidFill>
              </a:rPr>
              <a:t>“</a:t>
            </a:r>
            <a:r>
              <a:rPr lang="en-US" sz="2800" b="1" i="1" dirty="0">
                <a:solidFill>
                  <a:srgbClr val="FF0000"/>
                </a:solidFill>
              </a:rPr>
              <a:t>A vitamin; A mineral; </a:t>
            </a:r>
            <a:r>
              <a:rPr lang="en-US" sz="2800" b="1" i="1" dirty="0">
                <a:solidFill>
                  <a:srgbClr val="006600"/>
                </a:solidFill>
              </a:rPr>
              <a:t>An herb or other botanical; </a:t>
            </a:r>
            <a:r>
              <a:rPr lang="en-US" sz="2800" b="1" i="1" dirty="0">
                <a:solidFill>
                  <a:srgbClr val="FF0000"/>
                </a:solidFill>
              </a:rPr>
              <a:t>An amino acid; A dietary substance for use by man to supplement the diet by increasing the total dietary intake; or A concentrate, metabolite, constituent, extract, or combination of any ingredient mentioned above…”</a:t>
            </a:r>
          </a:p>
        </p:txBody>
      </p:sp>
    </p:spTree>
    <p:extLst>
      <p:ext uri="{BB962C8B-B14F-4D97-AF65-F5344CB8AC3E}">
        <p14:creationId xmlns:p14="http://schemas.microsoft.com/office/powerpoint/2010/main" val="4171939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13326" y="533400"/>
            <a:ext cx="7772400" cy="1371600"/>
          </a:xfrm>
          <a:solidFill>
            <a:srgbClr val="92D05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685800" y="2209800"/>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2800" b="1" i="1" dirty="0">
              <a:solidFill>
                <a:srgbClr val="003300"/>
              </a:solidFill>
              <a:effectLst>
                <a:outerShdw blurRad="38100" dist="38100" dir="2700000" algn="tl">
                  <a:srgbClr val="000000"/>
                </a:outerShdw>
              </a:effectLst>
            </a:endParaRPr>
          </a:p>
          <a:p>
            <a:pPr eaLnBrk="1" hangingPunct="1">
              <a:buFontTx/>
              <a:buNone/>
              <a:defRPr/>
            </a:pPr>
            <a:r>
              <a:rPr lang="en-US" sz="2800" b="1" dirty="0">
                <a:solidFill>
                  <a:srgbClr val="FF0000"/>
                </a:solidFill>
              </a:rPr>
              <a:t>* Regulated as Foods and not drugs</a:t>
            </a:r>
          </a:p>
          <a:p>
            <a:pPr eaLnBrk="1" hangingPunct="1">
              <a:buFontTx/>
              <a:buNone/>
              <a:defRPr/>
            </a:pPr>
            <a:r>
              <a:rPr lang="en-US" sz="2800" b="1" dirty="0">
                <a:solidFill>
                  <a:srgbClr val="FF0000"/>
                </a:solidFill>
              </a:rPr>
              <a:t>* Generally Regarded as Safe (GRAS)</a:t>
            </a:r>
          </a:p>
          <a:p>
            <a:pPr eaLnBrk="1" hangingPunct="1">
              <a:buFontTx/>
              <a:buNone/>
              <a:defRPr/>
            </a:pPr>
            <a:r>
              <a:rPr lang="en-US" sz="2800" b="1" dirty="0">
                <a:solidFill>
                  <a:srgbClr val="FF0000"/>
                </a:solidFill>
              </a:rPr>
              <a:t>       unless proven otherwise</a:t>
            </a:r>
          </a:p>
          <a:p>
            <a:pPr eaLnBrk="1" hangingPunct="1">
              <a:buFontTx/>
              <a:buNone/>
              <a:defRPr/>
            </a:pPr>
            <a:r>
              <a:rPr lang="en-US" sz="2800" b="1" i="1" dirty="0">
                <a:solidFill>
                  <a:srgbClr val="FF0000"/>
                </a:solidFill>
                <a:effectLst>
                  <a:outerShdw blurRad="38100" dist="38100" dir="2700000" algn="tl">
                    <a:srgbClr val="000000"/>
                  </a:outerShdw>
                </a:effectLst>
              </a:rPr>
              <a:t>	</a:t>
            </a:r>
          </a:p>
        </p:txBody>
      </p:sp>
    </p:spTree>
    <p:extLst>
      <p:ext uri="{BB962C8B-B14F-4D97-AF65-F5344CB8AC3E}">
        <p14:creationId xmlns:p14="http://schemas.microsoft.com/office/powerpoint/2010/main" val="1815809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0" y="611473"/>
            <a:ext cx="7696200" cy="1981200"/>
          </a:xfrm>
          <a:noFill/>
        </p:spPr>
        <p:txBody>
          <a:bodyPr/>
          <a:lstStyle/>
          <a:p>
            <a:pPr algn="ctr" eaLnBrk="1" hangingPunct="1">
              <a:defRPr/>
            </a:pPr>
            <a:br>
              <a:rPr lang="en-US" sz="4000" b="1" dirty="0">
                <a:solidFill>
                  <a:srgbClr val="CC0000"/>
                </a:solidFill>
                <a:effectLst>
                  <a:outerShdw blurRad="38100" dist="38100" dir="2700000" algn="tl">
                    <a:srgbClr val="000000"/>
                  </a:outerShdw>
                </a:effectLst>
                <a:latin typeface="Albertus Extra Bold" pitchFamily="34" charset="0"/>
              </a:rPr>
            </a:br>
            <a:r>
              <a:rPr lang="en-US" sz="4000" b="1" dirty="0">
                <a:solidFill>
                  <a:srgbClr val="FF0000"/>
                </a:solidFill>
                <a:effectLst>
                  <a:outerShdw blurRad="38100" dist="38100" dir="2700000" algn="tl">
                    <a:srgbClr val="000000"/>
                  </a:outerShdw>
                </a:effectLst>
              </a:rPr>
              <a:t>WHO is representing YOU?</a:t>
            </a:r>
          </a:p>
        </p:txBody>
      </p:sp>
      <p:sp>
        <p:nvSpPr>
          <p:cNvPr id="634883" name="Rectangle 3"/>
          <p:cNvSpPr>
            <a:spLocks noGrp="1" noChangeArrowheads="1"/>
          </p:cNvSpPr>
          <p:nvPr>
            <p:ph idx="1"/>
          </p:nvPr>
        </p:nvSpPr>
        <p:spPr>
          <a:xfrm>
            <a:off x="304800" y="2827836"/>
            <a:ext cx="7848600" cy="2743200"/>
          </a:xfrm>
          <a:noFill/>
        </p:spPr>
        <p:txBody>
          <a:bodyPr/>
          <a:lstStyle/>
          <a:p>
            <a:pPr algn="ctr" eaLnBrk="1" hangingPunct="1">
              <a:lnSpc>
                <a:spcPct val="80000"/>
              </a:lnSpc>
              <a:buFontTx/>
              <a:buNone/>
              <a:defRPr/>
            </a:pPr>
            <a:r>
              <a:rPr lang="en-US" sz="2400" b="1" i="1" dirty="0"/>
              <a:t>  </a:t>
            </a:r>
          </a:p>
          <a:p>
            <a:pPr eaLnBrk="1" hangingPunct="1">
              <a:buFontTx/>
              <a:buNone/>
              <a:defRPr/>
            </a:pPr>
            <a:r>
              <a:rPr lang="en-US" sz="3200" b="1" i="1" dirty="0"/>
              <a:t> </a:t>
            </a:r>
            <a:r>
              <a:rPr lang="en-US" sz="3200" b="1" i="1" dirty="0">
                <a:solidFill>
                  <a:srgbClr val="FF0000"/>
                </a:solidFill>
              </a:rPr>
              <a:t>We need to </a:t>
            </a:r>
            <a:r>
              <a:rPr lang="en-US" sz="3200" b="1" i="1" u="sng" dirty="0">
                <a:solidFill>
                  <a:srgbClr val="FF0000"/>
                </a:solidFill>
              </a:rPr>
              <a:t>be at the table long term</a:t>
            </a:r>
            <a:r>
              <a:rPr lang="en-US" sz="3200" b="1" i="1" dirty="0">
                <a:solidFill>
                  <a:srgbClr val="FF0000"/>
                </a:solidFill>
              </a:rPr>
              <a:t> if we plan to make a difference and protect health freedom.</a:t>
            </a:r>
          </a:p>
        </p:txBody>
      </p:sp>
    </p:spTree>
    <p:extLst>
      <p:ext uri="{BB962C8B-B14F-4D97-AF65-F5344CB8AC3E}">
        <p14:creationId xmlns:p14="http://schemas.microsoft.com/office/powerpoint/2010/main" val="2332456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685800"/>
            <a:ext cx="7772400" cy="1447800"/>
          </a:xfrm>
          <a:solidFill>
            <a:schemeClr val="bg1"/>
          </a:solidFill>
        </p:spPr>
        <p:txBody>
          <a:bodyPr>
            <a:normAutofit/>
          </a:bodyPr>
          <a:lstStyle/>
          <a:p>
            <a:pPr lvl="0" algn="ctr">
              <a:spcBef>
                <a:spcPct val="20000"/>
              </a:spcBef>
            </a:pPr>
            <a:r>
              <a:rPr lang="en-US" dirty="0">
                <a:solidFill>
                  <a:srgbClr val="FF0000"/>
                </a:solidFill>
                <a:effectLst>
                  <a:outerShdw blurRad="38100" dist="38100" dir="2700000" algn="tl">
                    <a:srgbClr val="000000"/>
                  </a:outerShdw>
                </a:effectLst>
                <a:latin typeface="Berlin Sans FB" pitchFamily="34" charset="0"/>
              </a:rPr>
              <a:t>Sunshine Health Freedom Foundation</a:t>
            </a:r>
            <a:br>
              <a:rPr lang="en-US" dirty="0">
                <a:solidFill>
                  <a:srgbClr val="FF0000"/>
                </a:solidFill>
                <a:effectLst>
                  <a:outerShdw blurRad="38100" dist="38100" dir="2700000" algn="tl">
                    <a:srgbClr val="000000"/>
                  </a:outerShdw>
                </a:effectLst>
                <a:latin typeface="Berlin Sans FB" pitchFamily="34" charset="0"/>
              </a:rPr>
            </a:br>
            <a:r>
              <a:rPr lang="en-US" dirty="0">
                <a:solidFill>
                  <a:srgbClr val="FF0000"/>
                </a:solidFill>
                <a:effectLst>
                  <a:outerShdw blurRad="38100" dist="38100" dir="2700000" algn="tl">
                    <a:srgbClr val="000000"/>
                  </a:outerShdw>
                </a:effectLst>
                <a:latin typeface="Berlin Sans FB" pitchFamily="34" charset="0"/>
              </a:rPr>
              <a:t>WE NEED YOU ON THE TEAM</a:t>
            </a:r>
            <a:endParaRPr lang="en-US" sz="4800" dirty="0">
              <a:solidFill>
                <a:srgbClr val="FF0000"/>
              </a:solidFill>
              <a:effectLst>
                <a:outerShdw blurRad="38100" dist="38100" dir="2700000" algn="tl">
                  <a:srgbClr val="000000"/>
                </a:outerShdw>
              </a:effectLst>
              <a:latin typeface="Berlin Sans FB" pitchFamily="34" charset="0"/>
            </a:endParaRPr>
          </a:p>
        </p:txBody>
      </p:sp>
      <p:sp>
        <p:nvSpPr>
          <p:cNvPr id="225283" name="Rectangle 3"/>
          <p:cNvSpPr>
            <a:spLocks noGrp="1" noChangeArrowheads="1"/>
          </p:cNvSpPr>
          <p:nvPr>
            <p:ph idx="1"/>
          </p:nvPr>
        </p:nvSpPr>
        <p:spPr>
          <a:xfrm>
            <a:off x="685800" y="2667000"/>
            <a:ext cx="7772400" cy="3657600"/>
          </a:xfrm>
          <a:extLst>
            <a:ext uri="{909E8E84-426E-40DD-AFC4-6F175D3DCCD1}">
              <a14:hiddenFill xmlns:a14="http://schemas.microsoft.com/office/drawing/2010/main">
                <a:solidFill>
                  <a:srgbClr val="FFFF00"/>
                </a:solidFill>
              </a14:hiddenFill>
            </a:ext>
          </a:extLst>
        </p:spPr>
        <p:txBody>
          <a:bodyPr>
            <a:normAutofit/>
          </a:bodyPr>
          <a:lstStyle/>
          <a:p>
            <a:pPr marL="0" lvl="0" indent="0">
              <a:buClr>
                <a:srgbClr val="6699FF"/>
              </a:buClr>
              <a:buNone/>
            </a:pPr>
            <a:r>
              <a:rPr lang="en-US" sz="2400" b="1" dirty="0">
                <a:solidFill>
                  <a:srgbClr val="006600"/>
                </a:solidFill>
                <a:latin typeface="Calibri" pitchFamily="34" charset="0"/>
              </a:rPr>
              <a:t>*  SHFF State Coordinators</a:t>
            </a:r>
          </a:p>
          <a:p>
            <a:pPr marL="0" lvl="0" indent="0">
              <a:buClr>
                <a:srgbClr val="6699FF"/>
              </a:buClr>
              <a:buNone/>
            </a:pPr>
            <a:r>
              <a:rPr lang="en-US" sz="2400" b="1" dirty="0">
                <a:solidFill>
                  <a:srgbClr val="006600"/>
                </a:solidFill>
                <a:latin typeface="Calibri" pitchFamily="34" charset="0"/>
              </a:rPr>
              <a:t>*  SHFF State Volunteers</a:t>
            </a:r>
          </a:p>
          <a:p>
            <a:pPr marL="0" lvl="0" indent="0">
              <a:buClr>
                <a:srgbClr val="6699FF"/>
              </a:buClr>
              <a:buNone/>
            </a:pPr>
            <a:r>
              <a:rPr lang="en-US" sz="2400" b="1" dirty="0">
                <a:solidFill>
                  <a:srgbClr val="006600"/>
                </a:solidFill>
                <a:latin typeface="Calibri" pitchFamily="34" charset="0"/>
              </a:rPr>
              <a:t>*  Lobbyists and Consultants on the Ground in States</a:t>
            </a:r>
          </a:p>
          <a:p>
            <a:pPr marL="0" lvl="0" indent="0">
              <a:buClr>
                <a:srgbClr val="6699FF"/>
              </a:buClr>
              <a:buNone/>
            </a:pPr>
            <a:r>
              <a:rPr lang="en-US" sz="2400" b="1" dirty="0">
                <a:solidFill>
                  <a:srgbClr val="006600"/>
                </a:solidFill>
                <a:latin typeface="Calibri" pitchFamily="34" charset="0"/>
              </a:rPr>
              <a:t>*  SHFF  Donors</a:t>
            </a:r>
          </a:p>
          <a:p>
            <a:pPr lvl="0">
              <a:buClr>
                <a:srgbClr val="6699FF"/>
              </a:buClr>
              <a:buFont typeface="Arial" panose="020B0604020202020204" pitchFamily="34" charset="0"/>
              <a:buChar char="•"/>
            </a:pPr>
            <a:r>
              <a:rPr lang="en-US" sz="2400" b="1" dirty="0">
                <a:solidFill>
                  <a:srgbClr val="006600"/>
                </a:solidFill>
                <a:latin typeface="Calibri" pitchFamily="34" charset="0"/>
              </a:rPr>
              <a:t>National Health Freedom Action staff helping:  </a:t>
            </a:r>
          </a:p>
          <a:p>
            <a:pPr lvl="1">
              <a:buClr>
                <a:srgbClr val="6699FF"/>
              </a:buClr>
              <a:buFont typeface="Arial" panose="020B0604020202020204" pitchFamily="34" charset="0"/>
              <a:buChar char="•"/>
            </a:pPr>
            <a:r>
              <a:rPr lang="en-US" sz="2000" b="1" i="1" dirty="0">
                <a:solidFill>
                  <a:srgbClr val="006600"/>
                </a:solidFill>
                <a:latin typeface="Calibri" pitchFamily="34" charset="0"/>
              </a:rPr>
              <a:t>Diane  Miller JD, and  Anne Gillum JD</a:t>
            </a:r>
            <a:endParaRPr lang="en-US" sz="2000" i="1" dirty="0">
              <a:solidFill>
                <a:srgbClr val="006600"/>
              </a:solidFill>
              <a:effectLst/>
              <a:latin typeface="Calibri" pitchFamily="34" charset="0"/>
            </a:endParaRPr>
          </a:p>
        </p:txBody>
      </p:sp>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323235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62000" y="533400"/>
            <a:ext cx="7620000" cy="1447800"/>
          </a:xfrm>
          <a:solidFill>
            <a:schemeClr val="bg1"/>
          </a:solidFill>
        </p:spPr>
        <p:txBody>
          <a:bodyPr>
            <a:normAutofit fontScale="90000"/>
          </a:bodyPr>
          <a:lstStyle/>
          <a:p>
            <a:pPr algn="ctr">
              <a:defRPr/>
            </a:pPr>
            <a:r>
              <a:rPr lang="en-US" dirty="0">
                <a:solidFill>
                  <a:srgbClr val="FF0000"/>
                </a:solidFill>
                <a:effectLst>
                  <a:outerShdw blurRad="38100" dist="38100" dir="2700000" algn="tl">
                    <a:srgbClr val="000000"/>
                  </a:outerShdw>
                </a:effectLst>
                <a:latin typeface="Berlin Sans FB" pitchFamily="34" charset="0"/>
              </a:rPr>
              <a:t>Sunshine Health Freedom Foundation</a:t>
            </a:r>
            <a:br>
              <a:rPr lang="en-US" dirty="0">
                <a:solidFill>
                  <a:srgbClr val="FF0000"/>
                </a:solidFill>
                <a:effectLst>
                  <a:outerShdw blurRad="38100" dist="38100" dir="2700000" algn="tl">
                    <a:srgbClr val="000000"/>
                  </a:outerShdw>
                </a:effectLst>
                <a:latin typeface="Berlin Sans FB" pitchFamily="34" charset="0"/>
              </a:rPr>
            </a:br>
            <a:r>
              <a:rPr lang="en-US" sz="4400" b="1" dirty="0">
                <a:solidFill>
                  <a:srgbClr val="FF0000"/>
                </a:solidFill>
                <a:effectLst>
                  <a:outerShdw blurRad="38100" dist="38100" dir="2700000" algn="tl">
                    <a:srgbClr val="000000"/>
                  </a:outerShdw>
                </a:effectLst>
                <a:latin typeface="Calibri" pitchFamily="34" charset="0"/>
              </a:rPr>
              <a:t>Action Steps</a:t>
            </a:r>
            <a:br>
              <a:rPr lang="en-US" b="1" dirty="0">
                <a:solidFill>
                  <a:srgbClr val="FF0000"/>
                </a:solidFill>
                <a:effectLst>
                  <a:outerShdw blurRad="38100" dist="38100" dir="2700000" algn="tl">
                    <a:srgbClr val="000000"/>
                  </a:outerShdw>
                </a:effectLst>
                <a:latin typeface="Calibri" pitchFamily="34" charset="0"/>
              </a:rPr>
            </a:br>
            <a:endParaRPr lang="en-US" dirty="0">
              <a:solidFill>
                <a:srgbClr val="FF0000"/>
              </a:solidFill>
              <a:effectLst>
                <a:outerShdw blurRad="38100" dist="38100" dir="2700000" algn="tl">
                  <a:srgbClr val="000000"/>
                </a:outerShdw>
              </a:effectLst>
              <a:latin typeface="Berlin Sans FB" pitchFamily="34" charset="0"/>
            </a:endParaRPr>
          </a:p>
        </p:txBody>
      </p:sp>
      <p:sp>
        <p:nvSpPr>
          <p:cNvPr id="227331" name="Rectangle 3"/>
          <p:cNvSpPr>
            <a:spLocks noGrp="1" noChangeArrowheads="1"/>
          </p:cNvSpPr>
          <p:nvPr>
            <p:ph idx="1"/>
          </p:nvPr>
        </p:nvSpPr>
        <p:spPr>
          <a:xfrm>
            <a:off x="304800" y="2434699"/>
            <a:ext cx="7772400" cy="4038600"/>
          </a:xfrm>
          <a:extLst>
            <a:ext uri="{909E8E84-426E-40DD-AFC4-6F175D3DCCD1}">
              <a14:hiddenFill xmlns:a14="http://schemas.microsoft.com/office/drawing/2010/main">
                <a:solidFill>
                  <a:srgbClr val="FFFF00"/>
                </a:solidFill>
              </a14:hiddenFill>
            </a:ext>
          </a:extLst>
        </p:spPr>
        <p:txBody>
          <a:bodyPr/>
          <a:lstStyle/>
          <a:p>
            <a:pPr algn="ctr" eaLnBrk="1" hangingPunct="1">
              <a:lnSpc>
                <a:spcPct val="90000"/>
              </a:lnSpc>
              <a:buFontTx/>
              <a:buNone/>
              <a:defRPr/>
            </a:pPr>
            <a:r>
              <a:rPr lang="en-US" sz="2800" b="1" u="sng" dirty="0">
                <a:solidFill>
                  <a:srgbClr val="006600"/>
                </a:solidFill>
                <a:effectLst>
                  <a:outerShdw blurRad="38100" dist="38100" dir="2700000" algn="tl">
                    <a:srgbClr val="000000"/>
                  </a:outerShdw>
                </a:effectLst>
                <a:latin typeface="Calibri" pitchFamily="34" charset="0"/>
              </a:rPr>
              <a:t>Sign Up</a:t>
            </a:r>
            <a:r>
              <a:rPr lang="en-US" sz="2800" b="1" dirty="0">
                <a:solidFill>
                  <a:srgbClr val="006600"/>
                </a:solidFill>
                <a:latin typeface="Calibri" pitchFamily="34" charset="0"/>
              </a:rPr>
              <a:t> with SHFF to volunteer in your state</a:t>
            </a:r>
          </a:p>
          <a:p>
            <a:pPr eaLnBrk="1" hangingPunct="1">
              <a:lnSpc>
                <a:spcPct val="90000"/>
              </a:lnSpc>
              <a:buFontTx/>
              <a:buNone/>
              <a:defRPr/>
            </a:pPr>
            <a:endParaRPr lang="en-US" sz="2800" b="1" dirty="0">
              <a:solidFill>
                <a:srgbClr val="006600"/>
              </a:solidFill>
              <a:latin typeface="Calibri" pitchFamily="34" charset="0"/>
            </a:endParaRPr>
          </a:p>
          <a:p>
            <a:pPr eaLnBrk="1" hangingPunct="1">
              <a:lnSpc>
                <a:spcPct val="90000"/>
              </a:lnSpc>
              <a:buFontTx/>
              <a:buNone/>
              <a:defRPr/>
            </a:pPr>
            <a:r>
              <a:rPr lang="en-US" sz="2800" b="1" dirty="0">
                <a:solidFill>
                  <a:srgbClr val="006600"/>
                </a:solidFill>
                <a:effectLst>
                  <a:outerShdw blurRad="38100" dist="38100" dir="2700000" algn="tl">
                    <a:srgbClr val="000000"/>
                  </a:outerShdw>
                </a:effectLst>
                <a:latin typeface="Calibri" pitchFamily="34" charset="0"/>
              </a:rPr>
              <a:t>		</a:t>
            </a:r>
            <a:r>
              <a:rPr lang="en-US" sz="2800" b="1" u="sng" dirty="0">
                <a:solidFill>
                  <a:srgbClr val="006600"/>
                </a:solidFill>
                <a:effectLst>
                  <a:outerShdw blurRad="38100" dist="38100" dir="2700000" algn="tl">
                    <a:srgbClr val="000000"/>
                  </a:outerShdw>
                </a:effectLst>
                <a:latin typeface="Calibri" pitchFamily="34" charset="0"/>
              </a:rPr>
              <a:t>Donate</a:t>
            </a:r>
            <a:r>
              <a:rPr lang="en-US" sz="2800" b="1" dirty="0">
                <a:solidFill>
                  <a:srgbClr val="006600"/>
                </a:solidFill>
                <a:effectLst>
                  <a:outerShdw blurRad="38100" dist="38100" dir="2700000" algn="tl">
                    <a:srgbClr val="000000"/>
                  </a:outerShdw>
                </a:effectLst>
                <a:latin typeface="Calibri" pitchFamily="34" charset="0"/>
              </a:rPr>
              <a:t> to the SHFF - NSP Fund</a:t>
            </a:r>
          </a:p>
          <a:p>
            <a:pPr eaLnBrk="1" hangingPunct="1">
              <a:lnSpc>
                <a:spcPct val="90000"/>
              </a:lnSpc>
              <a:buFontTx/>
              <a:buNone/>
              <a:defRPr/>
            </a:pPr>
            <a:endParaRPr lang="en-US" sz="2800" b="1" dirty="0">
              <a:solidFill>
                <a:srgbClr val="006600"/>
              </a:solidFill>
              <a:effectLst>
                <a:outerShdw blurRad="38100" dist="38100" dir="2700000" algn="tl">
                  <a:srgbClr val="000000"/>
                </a:outerShdw>
              </a:effectLst>
              <a:latin typeface="Calibri" pitchFamily="34" charset="0"/>
            </a:endParaRPr>
          </a:p>
          <a:p>
            <a:pPr algn="ctr" eaLnBrk="1" hangingPunct="1">
              <a:lnSpc>
                <a:spcPct val="90000"/>
              </a:lnSpc>
              <a:buFontTx/>
              <a:buNone/>
              <a:defRPr/>
            </a:pPr>
            <a:r>
              <a:rPr lang="en-US" sz="2800" b="1" dirty="0">
                <a:solidFill>
                  <a:srgbClr val="006600"/>
                </a:solidFill>
                <a:effectLst>
                  <a:outerShdw blurRad="38100" dist="38100" dir="2700000" algn="tl">
                    <a:srgbClr val="000000"/>
                  </a:outerShdw>
                </a:effectLst>
                <a:latin typeface="Calibri" pitchFamily="34" charset="0"/>
              </a:rPr>
              <a:t>		We can do this all together!</a:t>
            </a:r>
          </a:p>
        </p:txBody>
      </p:sp>
      <p:sp>
        <p:nvSpPr>
          <p:cNvPr id="2" name="Footer Placeholder 1"/>
          <p:cNvSpPr>
            <a:spLocks noGrp="1"/>
          </p:cNvSpPr>
          <p:nvPr>
            <p:ph type="ftr" sz="quarter" idx="11"/>
          </p:nvPr>
        </p:nvSpPr>
        <p:spPr>
          <a:xfrm>
            <a:off x="6553200" y="6019801"/>
            <a:ext cx="1828800" cy="453498"/>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81528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76486" name="Rectangle 6"/>
          <p:cNvSpPr>
            <a:spLocks noChangeArrowheads="1"/>
          </p:cNvSpPr>
          <p:nvPr/>
        </p:nvSpPr>
        <p:spPr bwMode="auto">
          <a:xfrm>
            <a:off x="838200" y="2362200"/>
            <a:ext cx="7467600"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6600"/>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FF3300"/>
                </a:solidFill>
                <a:effectLst>
                  <a:outerShdw blurRad="38100" dist="38100" dir="2700000" algn="tl">
                    <a:srgbClr val="000000"/>
                  </a:outerShdw>
                </a:effectLst>
                <a:uLnTx/>
                <a:uFillTx/>
              </a:rPr>
              <a:t>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rPr>
              <a:t>A 501 (c ) 4 Lobbying Organization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6600"/>
                </a:solidFill>
                <a:effectLst>
                  <a:outerShdw blurRad="38100" dist="38100" dir="2700000" algn="tl">
                    <a:srgbClr val="000000"/>
                  </a:outerShdw>
                </a:effectLst>
                <a:uLnTx/>
                <a:uFillTx/>
              </a:rPr>
              <a:t>Diane Miller JD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6600"/>
                </a:solidFill>
                <a:effectLst>
                  <a:outerShdw blurRad="38100" dist="38100" dir="2700000" algn="tl">
                    <a:srgbClr val="000000"/>
                  </a:outerShdw>
                </a:effectLst>
                <a:uLnTx/>
                <a:uFillTx/>
              </a:rPr>
              <a:t>Director of Law and Public Policy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6600"/>
                </a:solidFill>
                <a:effectLst>
                  <a:outerShdw blurRad="38100" dist="38100" dir="2700000" algn="tl">
                    <a:srgbClr val="000000"/>
                  </a:outerShdw>
                </a:effectLst>
                <a:uLnTx/>
                <a:uFillTx/>
              </a:rPr>
              <a:t>PMB 218,  2136 Ford Parkway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6600"/>
                </a:solidFill>
                <a:effectLst>
                  <a:outerShdw blurRad="38100" dist="38100" dir="2700000" algn="tl">
                    <a:srgbClr val="000000"/>
                  </a:outerShdw>
                </a:effectLst>
                <a:uLnTx/>
                <a:uFillTx/>
              </a:rPr>
              <a:t>St. Paul, MN  55116-1863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rPr>
              <a:t>E-mail: </a:t>
            </a: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hlinkClick r:id="rId2"/>
              </a:rPr>
              <a:t>similars@aol.com</a:t>
            </a:r>
            <a:endPar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rPr>
              <a:t>651-470-7367</a:t>
            </a:r>
          </a:p>
          <a:p>
            <a:pPr marL="0" marR="0" lvl="0" indent="0" defTabSz="914400" eaLnBrk="1" fontAlgn="auto" latinLnBrk="0" hangingPunct="1">
              <a:lnSpc>
                <a:spcPct val="90000"/>
              </a:lnSpc>
              <a:spcBef>
                <a:spcPct val="50000"/>
              </a:spcBef>
              <a:spcAft>
                <a:spcPts val="0"/>
              </a:spcAft>
              <a:buClrTx/>
              <a:buSzTx/>
              <a:buFontTx/>
              <a:buNone/>
              <a:tabLst/>
              <a:defRPr/>
            </a:pPr>
            <a:endPar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cs typeface="Times New Roman" pitchFamily="18" charset="0"/>
            </a:endParaRPr>
          </a:p>
        </p:txBody>
      </p:sp>
      <p:sp>
        <p:nvSpPr>
          <p:cNvPr id="2" name="Rectangle 1">
            <a:extLst>
              <a:ext uri="{FF2B5EF4-FFF2-40B4-BE49-F238E27FC236}">
                <a16:creationId xmlns:a16="http://schemas.microsoft.com/office/drawing/2014/main" id="{5B4DDFBA-F855-4742-8B06-F8C14654D5F9}"/>
              </a:ext>
            </a:extLst>
          </p:cNvPr>
          <p:cNvSpPr/>
          <p:nvPr/>
        </p:nvSpPr>
        <p:spPr>
          <a:xfrm>
            <a:off x="838200" y="1091791"/>
            <a:ext cx="7467600" cy="523220"/>
          </a:xfrm>
          <a:prstGeom prst="rect">
            <a:avLst/>
          </a:prstGeom>
        </p:spPr>
        <p:txBody>
          <a:bodyPr wrap="square">
            <a:spAutoFit/>
          </a:bodyPr>
          <a:lstStyle/>
          <a:p>
            <a:pPr lvl="0" algn="r" defTabSz="914400">
              <a:defRPr/>
            </a:pPr>
            <a:r>
              <a:rPr lang="en-US" sz="2800" b="1" i="1" kern="0" dirty="0">
                <a:solidFill>
                  <a:srgbClr val="FF0000"/>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www.nationalhealthfreedomaction.org</a:t>
            </a:r>
            <a:r>
              <a:rPr lang="en-US" sz="2800" b="1" i="1" kern="0" dirty="0">
                <a:solidFill>
                  <a:srgbClr val="FF0000"/>
                </a:solidFill>
                <a:effectLst>
                  <a:outerShdw blurRad="38100" dist="38100" dir="2700000" algn="tl">
                    <a:srgbClr val="000000"/>
                  </a:outerShdw>
                </a:effectLst>
              </a:rPr>
              <a:t>  </a:t>
            </a:r>
          </a:p>
        </p:txBody>
      </p:sp>
    </p:spTree>
    <p:extLst>
      <p:ext uri="{BB962C8B-B14F-4D97-AF65-F5344CB8AC3E}">
        <p14:creationId xmlns:p14="http://schemas.microsoft.com/office/powerpoint/2010/main" val="3741536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599" y="2514600"/>
            <a:ext cx="6858001" cy="990600"/>
          </a:xfrm>
          <a:solidFill>
            <a:srgbClr val="92D050"/>
          </a:solidFill>
          <a:ln>
            <a:solidFill>
              <a:srgbClr val="FF0000"/>
            </a:solidFill>
            <a:miter lim="800000"/>
            <a:headEnd/>
            <a:tailEnd/>
          </a:ln>
        </p:spPr>
        <p:txBody>
          <a:bodyPr/>
          <a:lstStyle/>
          <a:p>
            <a:pPr eaLnBrk="1" hangingPunct="1">
              <a:defRPr/>
            </a:pPr>
            <a:r>
              <a:rPr lang="en-US" sz="5400" b="1" dirty="0">
                <a:solidFill>
                  <a:srgbClr val="FF0000"/>
                </a:solidFill>
                <a:effectLst>
                  <a:outerShdw blurRad="38100" dist="38100" dir="2700000" algn="tl">
                    <a:srgbClr val="000000"/>
                  </a:outerShdw>
                </a:effectLst>
              </a:rPr>
              <a:t>Freedom to Heal</a:t>
            </a:r>
          </a:p>
        </p:txBody>
      </p:sp>
    </p:spTree>
    <p:extLst>
      <p:ext uri="{BB962C8B-B14F-4D97-AF65-F5344CB8AC3E}">
        <p14:creationId xmlns:p14="http://schemas.microsoft.com/office/powerpoint/2010/main" val="2284399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81000" y="304800"/>
            <a:ext cx="8229600" cy="1676400"/>
          </a:xfrm>
        </p:spPr>
        <p:txBody>
          <a:bodyPr>
            <a:normAutofit/>
          </a:bodyPr>
          <a:lstStyle/>
          <a:p>
            <a:pPr eaLnBrk="1" hangingPunct="1">
              <a:defRPr/>
            </a:pPr>
            <a:r>
              <a:rPr lang="en-US" sz="5400" b="1" dirty="0">
                <a:solidFill>
                  <a:srgbClr val="FF0000"/>
                </a:solidFill>
                <a:effectLst>
                  <a:outerShdw blurRad="38100" dist="38100" dir="2700000" algn="tl">
                    <a:srgbClr val="C0C0C0"/>
                  </a:outerShdw>
                </a:effectLst>
                <a:latin typeface="+mn-lt"/>
              </a:rPr>
              <a:t>U.S.</a:t>
            </a:r>
            <a:br>
              <a:rPr lang="en-US" sz="5400" b="1" dirty="0">
                <a:solidFill>
                  <a:srgbClr val="FF0000"/>
                </a:solidFill>
                <a:effectLst>
                  <a:outerShdw blurRad="38100" dist="38100" dir="2700000" algn="tl">
                    <a:srgbClr val="C0C0C0"/>
                  </a:outerShdw>
                </a:effectLst>
                <a:latin typeface="+mn-lt"/>
              </a:rPr>
            </a:br>
            <a:r>
              <a:rPr lang="en-US" sz="4800" b="1" dirty="0">
                <a:solidFill>
                  <a:srgbClr val="FF0000"/>
                </a:solidFill>
                <a:effectLst>
                  <a:outerShdw blurRad="38100" dist="38100" dir="2700000" algn="tl">
                    <a:srgbClr val="C0C0C0"/>
                  </a:outerShdw>
                </a:effectLst>
                <a:latin typeface="+mn-lt"/>
              </a:rPr>
              <a:t>Health Freedom Congress</a:t>
            </a:r>
          </a:p>
        </p:txBody>
      </p:sp>
      <p:sp>
        <p:nvSpPr>
          <p:cNvPr id="628739" name="Rectangle 3"/>
          <p:cNvSpPr>
            <a:spLocks noGrp="1" noChangeArrowheads="1"/>
          </p:cNvSpPr>
          <p:nvPr>
            <p:ph idx="1"/>
          </p:nvPr>
        </p:nvSpPr>
        <p:spPr>
          <a:xfrm>
            <a:off x="609600" y="4774698"/>
            <a:ext cx="7772400" cy="1219200"/>
          </a:xfrm>
        </p:spPr>
        <p:txBody>
          <a:bodyPr>
            <a:normAutofit fontScale="55000" lnSpcReduction="20000"/>
          </a:bodyPr>
          <a:lstStyle/>
          <a:p>
            <a:pPr algn="ctr" eaLnBrk="1" hangingPunct="1">
              <a:lnSpc>
                <a:spcPct val="90000"/>
              </a:lnSpc>
              <a:buFontTx/>
              <a:buNone/>
              <a:defRPr/>
            </a:pPr>
            <a:r>
              <a:rPr lang="en-US" sz="4800" b="1" dirty="0">
                <a:solidFill>
                  <a:srgbClr val="FF0000"/>
                </a:solidFill>
                <a:effectLst>
                  <a:outerShdw blurRad="38100" dist="38100" dir="2700000" algn="tl">
                    <a:srgbClr val="C0C0C0"/>
                  </a:outerShdw>
                </a:effectLst>
              </a:rPr>
              <a:t>Voting Members Include:</a:t>
            </a:r>
          </a:p>
          <a:p>
            <a:pPr algn="ctr" eaLnBrk="1" hangingPunct="1">
              <a:lnSpc>
                <a:spcPct val="90000"/>
              </a:lnSpc>
              <a:buFontTx/>
              <a:buNone/>
              <a:defRPr/>
            </a:pPr>
            <a:r>
              <a:rPr lang="en-US" sz="4800" b="1" dirty="0">
                <a:solidFill>
                  <a:srgbClr val="006600"/>
                </a:solidFill>
                <a:effectLst>
                  <a:outerShdw blurRad="38100" dist="38100" dir="2700000" algn="tl">
                    <a:srgbClr val="C0C0C0"/>
                  </a:outerShdw>
                </a:effectLst>
              </a:rPr>
              <a:t>United Plant Savers</a:t>
            </a:r>
          </a:p>
          <a:p>
            <a:pPr algn="ctr" eaLnBrk="1" hangingPunct="1">
              <a:lnSpc>
                <a:spcPct val="90000"/>
              </a:lnSpc>
              <a:buFontTx/>
              <a:buNone/>
              <a:defRPr/>
            </a:pPr>
            <a:r>
              <a:rPr lang="en-US" sz="4800" b="1" dirty="0">
                <a:solidFill>
                  <a:srgbClr val="006600"/>
                </a:solidFill>
                <a:effectLst>
                  <a:outerShdw blurRad="38100" dist="38100" dir="2700000" algn="tl">
                    <a:srgbClr val="C0C0C0"/>
                  </a:outerShdw>
                </a:effectLst>
              </a:rPr>
              <a:t>American Herbalist Guild</a:t>
            </a:r>
          </a:p>
          <a:p>
            <a:pPr algn="ctr" eaLnBrk="1" hangingPunct="1">
              <a:lnSpc>
                <a:spcPct val="90000"/>
              </a:lnSpc>
              <a:buFontTx/>
              <a:buNone/>
              <a:defRPr/>
            </a:pPr>
            <a:endParaRPr lang="en-US" sz="2400" b="1" dirty="0">
              <a:solidFill>
                <a:srgbClr val="FFFF00"/>
              </a:solidFill>
              <a:effectLst>
                <a:outerShdw blurRad="38100" dist="38100" dir="2700000" algn="tl">
                  <a:srgbClr val="000000">
                    <a:alpha val="43137"/>
                  </a:srgbClr>
                </a:outerShdw>
              </a:effectLst>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149" y="2038001"/>
            <a:ext cx="3899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03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762000"/>
            <a:ext cx="8001000" cy="4495800"/>
          </a:xfrm>
        </p:spPr>
        <p:txBody>
          <a:bodyPr/>
          <a:lstStyle/>
          <a:p>
            <a:pPr eaLnBrk="1" hangingPunct="1">
              <a:defRPr/>
            </a:pPr>
            <a:endParaRPr lang="en-US" sz="4800" b="1" dirty="0">
              <a:solidFill>
                <a:srgbClr val="000099"/>
              </a:solidFill>
              <a:effectLst>
                <a:outerShdw blurRad="38100" dist="38100" dir="2700000" algn="tl">
                  <a:srgbClr val="C0C0C0"/>
                </a:outerShdw>
              </a:effectLst>
            </a:endParaRPr>
          </a:p>
        </p:txBody>
      </p:sp>
      <p:sp>
        <p:nvSpPr>
          <p:cNvPr id="62873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pic>
        <p:nvPicPr>
          <p:cNvPr id="3" name="Picture 2">
            <a:extLst>
              <a:ext uri="{FF2B5EF4-FFF2-40B4-BE49-F238E27FC236}">
                <a16:creationId xmlns:a16="http://schemas.microsoft.com/office/drawing/2014/main" id="{20B7F91F-3494-48FD-9E96-D8BDDF90C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0"/>
            <a:ext cx="8839200" cy="4980682"/>
          </a:xfrm>
          <a:prstGeom prst="rect">
            <a:avLst/>
          </a:prstGeom>
        </p:spPr>
      </p:pic>
    </p:spTree>
    <p:extLst>
      <p:ext uri="{BB962C8B-B14F-4D97-AF65-F5344CB8AC3E}">
        <p14:creationId xmlns:p14="http://schemas.microsoft.com/office/powerpoint/2010/main" val="995752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914400" y="838200"/>
            <a:ext cx="8229600" cy="2819400"/>
          </a:xfrm>
        </p:spPr>
        <p:txBody>
          <a:bodyPr>
            <a:normAutofit fontScale="90000"/>
          </a:bodyPr>
          <a:lstStyle/>
          <a:p>
            <a:pPr eaLnBrk="1" hangingPunct="1">
              <a:defRPr/>
            </a:pPr>
            <a:r>
              <a:rPr lang="en-US" sz="6600" b="1" dirty="0">
                <a:solidFill>
                  <a:srgbClr val="FF0000"/>
                </a:solidFill>
                <a:effectLst>
                  <a:outerShdw blurRad="38100" dist="38100" dir="2700000" algn="tl">
                    <a:srgbClr val="C0C0C0"/>
                  </a:outerShdw>
                </a:effectLst>
              </a:rPr>
              <a:t>Principles</a:t>
            </a:r>
            <a:br>
              <a:rPr lang="en-US" sz="6600" b="1" dirty="0">
                <a:solidFill>
                  <a:srgbClr val="FF0000"/>
                </a:solidFill>
                <a:effectLst>
                  <a:outerShdw blurRad="38100" dist="38100" dir="2700000" algn="tl">
                    <a:srgbClr val="C0C0C0"/>
                  </a:outerShdw>
                </a:effectLst>
              </a:rPr>
            </a:br>
            <a:r>
              <a:rPr lang="en-US" sz="6600" b="1" dirty="0">
                <a:solidFill>
                  <a:srgbClr val="FF0000"/>
                </a:solidFill>
                <a:effectLst>
                  <a:outerShdw blurRad="38100" dist="38100" dir="2700000" algn="tl">
                    <a:srgbClr val="C0C0C0"/>
                  </a:outerShdw>
                </a:effectLst>
              </a:rPr>
              <a:t> of </a:t>
            </a:r>
            <a:br>
              <a:rPr lang="en-US" sz="6600" b="1" dirty="0">
                <a:solidFill>
                  <a:srgbClr val="FF0000"/>
                </a:solidFill>
                <a:effectLst>
                  <a:outerShdw blurRad="38100" dist="38100" dir="2700000" algn="tl">
                    <a:srgbClr val="C0C0C0"/>
                  </a:outerShdw>
                </a:effectLst>
              </a:rPr>
            </a:br>
            <a:r>
              <a:rPr lang="en-US" sz="6600" b="1" dirty="0">
                <a:solidFill>
                  <a:srgbClr val="FF0000"/>
                </a:solidFill>
                <a:effectLst>
                  <a:outerShdw blurRad="38100" dist="38100" dir="2700000" algn="tl">
                    <a:srgbClr val="C0C0C0"/>
                  </a:outerShdw>
                </a:effectLst>
              </a:rPr>
              <a:t>Health Freedom</a:t>
            </a:r>
            <a:endParaRPr lang="en-US" sz="6600" b="1" i="1" dirty="0">
              <a:solidFill>
                <a:srgbClr val="FF0000"/>
              </a:solidFill>
              <a:effectLst>
                <a:outerShdw blurRad="38100" dist="38100" dir="2700000" algn="tl">
                  <a:srgbClr val="C0C0C0"/>
                </a:outerShdw>
              </a:effectLst>
            </a:endParaRPr>
          </a:p>
        </p:txBody>
      </p:sp>
      <p:sp>
        <p:nvSpPr>
          <p:cNvPr id="121958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36103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200" y="731520"/>
            <a:ext cx="6705600" cy="2011680"/>
          </a:xfrm>
        </p:spPr>
        <p:txBody>
          <a:bodyPr/>
          <a:lstStyle/>
          <a:p>
            <a:pPr algn="ctr" eaLnBrk="1" hangingPunct="1">
              <a:defRPr/>
            </a:pPr>
            <a:r>
              <a:rPr lang="en-US" b="1" dirty="0">
                <a:solidFill>
                  <a:srgbClr val="FF0000"/>
                </a:solidFill>
                <a:effectLst>
                  <a:outerShdw blurRad="38100" dist="38100" dir="2700000" algn="tl">
                    <a:srgbClr val="000000"/>
                  </a:outerShdw>
                </a:effectLst>
                <a:cs typeface="Times New Roman" pitchFamily="18" charset="0"/>
              </a:rPr>
              <a:t>Practice – State Law</a:t>
            </a:r>
            <a:br>
              <a:rPr lang="en-US"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v.</a:t>
            </a:r>
            <a:br>
              <a:rPr lang="en-US"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Selling – Federal Law</a:t>
            </a:r>
          </a:p>
        </p:txBody>
      </p:sp>
      <p:sp>
        <p:nvSpPr>
          <p:cNvPr id="79875" name="Rectangle 3"/>
          <p:cNvSpPr>
            <a:spLocks noGrp="1" noChangeArrowheads="1"/>
          </p:cNvSpPr>
          <p:nvPr>
            <p:ph idx="1"/>
          </p:nvPr>
        </p:nvSpPr>
        <p:spPr>
          <a:xfrm>
            <a:off x="304800" y="2759394"/>
            <a:ext cx="7772400" cy="3367086"/>
          </a:xfrm>
        </p:spPr>
        <p:txBody>
          <a:bodyPr>
            <a:normAutofit/>
          </a:bodyPr>
          <a:lstStyle/>
          <a:p>
            <a:pPr eaLnBrk="1" hangingPunct="1">
              <a:buFontTx/>
              <a:buNone/>
            </a:pPr>
            <a:r>
              <a:rPr lang="en-US" altLang="en-US" sz="3600" b="1" dirty="0">
                <a:solidFill>
                  <a:srgbClr val="006600"/>
                </a:solidFill>
                <a:cs typeface="Times New Roman" panose="02020603050405020304" pitchFamily="18" charset="0"/>
              </a:rPr>
              <a:t>Are you helping someone with a health problem?</a:t>
            </a:r>
          </a:p>
          <a:p>
            <a:pPr eaLnBrk="1" hangingPunct="1">
              <a:buFontTx/>
              <a:buNone/>
            </a:pPr>
            <a:r>
              <a:rPr lang="en-US" altLang="en-US" sz="3600" b="1" dirty="0">
                <a:solidFill>
                  <a:srgbClr val="006600"/>
                </a:solidFill>
                <a:cs typeface="Times New Roman" panose="02020603050405020304" pitchFamily="18" charset="0"/>
              </a:rPr>
              <a:t>Are you selling and staying within the what it says on the label?</a:t>
            </a:r>
          </a:p>
          <a:p>
            <a:pPr eaLnBrk="1" hangingPunct="1">
              <a:buFontTx/>
              <a:buNone/>
            </a:pP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914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381000" y="762000"/>
            <a:ext cx="8229600" cy="2819400"/>
          </a:xfrm>
        </p:spPr>
        <p:txBody>
          <a:bodyPr>
            <a:normAutofit fontScale="90000"/>
          </a:bodyPr>
          <a:lstStyle/>
          <a:p>
            <a:pPr eaLnBrk="1" hangingPunct="1">
              <a:defRPr/>
            </a:pPr>
            <a:r>
              <a:rPr lang="en-US" sz="4000" b="1" dirty="0">
                <a:solidFill>
                  <a:srgbClr val="FF0000"/>
                </a:solidFill>
                <a:effectLst>
                  <a:outerShdw blurRad="38100" dist="38100" dir="2700000" algn="tl">
                    <a:srgbClr val="C0C0C0"/>
                  </a:outerShdw>
                </a:effectLst>
              </a:rPr>
              <a:t>Principle  #1.</a:t>
            </a:r>
            <a:br>
              <a:rPr lang="en-US" sz="4000" b="1" dirty="0">
                <a:solidFill>
                  <a:srgbClr val="FF0000"/>
                </a:solidFill>
                <a:effectLst>
                  <a:outerShdw blurRad="38100" dist="38100" dir="2700000" algn="tl">
                    <a:srgbClr val="C0C0C0"/>
                  </a:outerShdw>
                </a:effectLst>
              </a:rPr>
            </a:br>
            <a:br>
              <a:rPr lang="en-US" sz="4000" b="1" i="1" dirty="0">
                <a:solidFill>
                  <a:srgbClr val="FF0000"/>
                </a:solidFill>
                <a:effectLst>
                  <a:outerShdw blurRad="38100" dist="38100" dir="2700000" algn="tl">
                    <a:srgbClr val="C0C0C0"/>
                  </a:outerShdw>
                </a:effectLst>
              </a:rPr>
            </a:br>
            <a:r>
              <a:rPr lang="en-US" sz="4000" b="1" i="1" dirty="0">
                <a:solidFill>
                  <a:srgbClr val="FF0000"/>
                </a:solidFill>
                <a:effectLst>
                  <a:outerShdw blurRad="38100" dist="38100" dir="2700000" algn="tl">
                    <a:srgbClr val="C0C0C0"/>
                  </a:outerShdw>
                </a:effectLst>
              </a:rPr>
              <a:t>The fundamental right of self-determination of individuals, to be let alone to survive on their own terms and in their own manner.</a:t>
            </a:r>
          </a:p>
        </p:txBody>
      </p:sp>
      <p:sp>
        <p:nvSpPr>
          <p:cNvPr id="119091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4261227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381000" y="762000"/>
            <a:ext cx="7772400" cy="2971800"/>
          </a:xfrm>
        </p:spPr>
        <p:txBody>
          <a:bodyPr>
            <a:normAutofit fontScale="90000"/>
          </a:bodyPr>
          <a:lstStyle/>
          <a:p>
            <a:pPr eaLnBrk="1" hangingPunct="1">
              <a:defRPr/>
            </a:pPr>
            <a:r>
              <a:rPr lang="en-US" sz="4000" b="1" dirty="0">
                <a:solidFill>
                  <a:srgbClr val="FF0000"/>
                </a:solidFill>
                <a:effectLst>
                  <a:outerShdw blurRad="38100" dist="38100" dir="2700000" algn="tl">
                    <a:srgbClr val="C0C0C0"/>
                  </a:outerShdw>
                </a:effectLst>
              </a:rPr>
              <a:t>Principle  #2.</a:t>
            </a:r>
            <a:br>
              <a:rPr lang="en-US" sz="4000" b="1" dirty="0">
                <a:solidFill>
                  <a:srgbClr val="FF0000"/>
                </a:solidFill>
                <a:effectLst>
                  <a:outerShdw blurRad="38100" dist="38100" dir="2700000" algn="tl">
                    <a:srgbClr val="C0C0C0"/>
                  </a:outerShdw>
                </a:effectLst>
              </a:rPr>
            </a:br>
            <a:br>
              <a:rPr lang="en-US" sz="4000" b="1" i="1" dirty="0">
                <a:solidFill>
                  <a:srgbClr val="FF0000"/>
                </a:solidFill>
                <a:effectLst>
                  <a:outerShdw blurRad="38100" dist="38100" dir="2700000" algn="tl">
                    <a:srgbClr val="C0C0C0"/>
                  </a:outerShdw>
                </a:effectLst>
              </a:rPr>
            </a:br>
            <a:r>
              <a:rPr lang="en-US" sz="4000" b="1" i="1" dirty="0">
                <a:solidFill>
                  <a:srgbClr val="FF0000"/>
                </a:solidFill>
                <a:effectLst>
                  <a:outerShdw blurRad="38100" dist="38100" dir="2700000" algn="tl">
                    <a:srgbClr val="C0C0C0"/>
                  </a:outerShdw>
                </a:effectLst>
              </a:rPr>
              <a:t>The freedom to perceive and to act as one wishes to secure health and survival.</a:t>
            </a:r>
            <a:endParaRPr lang="en-US" sz="3600" dirty="0">
              <a:solidFill>
                <a:srgbClr val="FF0000"/>
              </a:solidFill>
            </a:endParaRPr>
          </a:p>
        </p:txBody>
      </p:sp>
      <p:sp>
        <p:nvSpPr>
          <p:cNvPr id="156675" name="Rectangle 3"/>
          <p:cNvSpPr>
            <a:spLocks noGrp="1" noChangeArrowheads="1"/>
          </p:cNvSpPr>
          <p:nvPr>
            <p:ph idx="1"/>
          </p:nvPr>
        </p:nvSpPr>
        <p:spPr/>
        <p:txBody>
          <a:bodyPr/>
          <a:lstStyle/>
          <a:p>
            <a:pPr eaLnBrk="1" hangingPunct="1">
              <a:buFontTx/>
              <a:buNone/>
            </a:pPr>
            <a:r>
              <a:rPr lang="en-US" altLang="en-US" dirty="0"/>
              <a:t> </a:t>
            </a:r>
          </a:p>
        </p:txBody>
      </p:sp>
      <p:sp>
        <p:nvSpPr>
          <p:cNvPr id="156676" name="Rectangle 4"/>
          <p:cNvSpPr>
            <a:spLocks noChangeArrowheads="1"/>
          </p:cNvSpPr>
          <p:nvPr/>
        </p:nvSpPr>
        <p:spPr bwMode="auto">
          <a:xfrm>
            <a:off x="1752600" y="3048000"/>
            <a:ext cx="58991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1" i="1"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Speak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Move about and associate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Perceive, believe, meditate, and pray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 Practice the healing arts</a:t>
            </a:r>
          </a:p>
        </p:txBody>
      </p:sp>
    </p:spTree>
    <p:extLst>
      <p:ext uri="{BB962C8B-B14F-4D97-AF65-F5344CB8AC3E}">
        <p14:creationId xmlns:p14="http://schemas.microsoft.com/office/powerpoint/2010/main" val="3854338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457200" y="762000"/>
            <a:ext cx="8229600" cy="3200400"/>
          </a:xfrm>
        </p:spPr>
        <p:txBody>
          <a:bodyPr>
            <a:normAutofit/>
          </a:bodyPr>
          <a:lstStyle/>
          <a:p>
            <a:pPr eaLnBrk="1" hangingPunct="1">
              <a:defRPr/>
            </a:pPr>
            <a:r>
              <a:rPr lang="en-US" b="1" dirty="0">
                <a:solidFill>
                  <a:srgbClr val="FF0000"/>
                </a:solidFill>
                <a:effectLst>
                  <a:outerShdw blurRad="38100" dist="38100" dir="2700000" algn="tl">
                    <a:srgbClr val="C0C0C0"/>
                  </a:outerShdw>
                </a:effectLst>
              </a:rPr>
              <a:t>Principle #3</a:t>
            </a:r>
            <a:br>
              <a:rPr lang="en-US" b="1" dirty="0">
                <a:solidFill>
                  <a:srgbClr val="FF0000"/>
                </a:solidFill>
                <a:effectLst>
                  <a:outerShdw blurRad="38100" dist="38100" dir="2700000" algn="tl">
                    <a:srgbClr val="C0C0C0"/>
                  </a:outerShdw>
                </a:effectLst>
              </a:rPr>
            </a:br>
            <a:br>
              <a:rPr lang="en-US" b="1" i="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The freedom to access who and what one needs or prefers for ones health and survival</a:t>
            </a:r>
          </a:p>
        </p:txBody>
      </p:sp>
      <p:sp>
        <p:nvSpPr>
          <p:cNvPr id="119501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108280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457200" y="762000"/>
            <a:ext cx="8229600" cy="2133600"/>
          </a:xfrm>
        </p:spPr>
        <p:txBody>
          <a:bodyPr>
            <a:normAutofit/>
          </a:bodyPr>
          <a:lstStyle/>
          <a:p>
            <a:pPr eaLnBrk="1" hangingPunct="1">
              <a:defRPr/>
            </a:pPr>
            <a:r>
              <a:rPr lang="en-US" b="1" dirty="0">
                <a:solidFill>
                  <a:srgbClr val="FF0000"/>
                </a:solidFill>
                <a:effectLst>
                  <a:outerShdw blurRad="38100" dist="38100" dir="2700000" algn="tl">
                    <a:srgbClr val="C0C0C0"/>
                  </a:outerShdw>
                </a:effectLst>
              </a:rPr>
              <a:t>Principle #4</a:t>
            </a:r>
            <a:br>
              <a:rPr lang="en-US" b="1" dirty="0">
                <a:solidFill>
                  <a:srgbClr val="FF0000"/>
                </a:solidFill>
                <a:effectLst>
                  <a:outerShdw blurRad="38100" dist="38100" dir="2700000" algn="tl">
                    <a:srgbClr val="C0C0C0"/>
                  </a:outerShdw>
                </a:effectLst>
              </a:rPr>
            </a:br>
            <a:br>
              <a:rPr lang="en-US" b="1" i="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The responsibility to do no harm.</a:t>
            </a:r>
          </a:p>
        </p:txBody>
      </p:sp>
      <p:sp>
        <p:nvSpPr>
          <p:cNvPr id="119705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60647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4572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Principle #5</a:t>
            </a:r>
            <a:br>
              <a:rPr lang="en-US" b="1" dirty="0">
                <a:solidFill>
                  <a:srgbClr val="FF0000"/>
                </a:solidFill>
                <a:effectLst>
                  <a:outerShdw blurRad="38100" dist="38100" dir="2700000" algn="tl">
                    <a:srgbClr val="C0C0C0"/>
                  </a:outerShdw>
                </a:effectLst>
              </a:rPr>
            </a:br>
            <a:br>
              <a:rPr lang="en-US" b="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The responsibility to respectfully tolerate diverse options in health, healing, and survival choices.</a:t>
            </a:r>
          </a:p>
        </p:txBody>
      </p:sp>
      <p:sp>
        <p:nvSpPr>
          <p:cNvPr id="119910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4198951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304800" y="762000"/>
            <a:ext cx="8229600" cy="46482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Principle #6</a:t>
            </a:r>
            <a:br>
              <a:rPr lang="en-US" b="1" dirty="0">
                <a:solidFill>
                  <a:srgbClr val="FF0000"/>
                </a:solidFill>
                <a:effectLst>
                  <a:outerShdw blurRad="38100" dist="38100" dir="2700000" algn="tl">
                    <a:srgbClr val="C0C0C0"/>
                  </a:outerShdw>
                </a:effectLst>
              </a:rPr>
            </a:br>
            <a:br>
              <a:rPr lang="en-US" b="1" i="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The duty of corporations and institutions to be trustworthy entities upholding health freedom rights and liberties of members of the human family, and abiding by health freedom responsibilities.</a:t>
            </a:r>
          </a:p>
        </p:txBody>
      </p:sp>
      <p:sp>
        <p:nvSpPr>
          <p:cNvPr id="120115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625808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3048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Principle #7</a:t>
            </a:r>
            <a:br>
              <a:rPr lang="en-US" b="1" dirty="0">
                <a:solidFill>
                  <a:srgbClr val="FF0000"/>
                </a:solidFill>
                <a:effectLst>
                  <a:outerShdw blurRad="38100" dist="38100" dir="2700000" algn="tl">
                    <a:srgbClr val="C0C0C0"/>
                  </a:outerShdw>
                </a:effectLst>
              </a:rPr>
            </a:br>
            <a:br>
              <a:rPr lang="en-US" b="1" i="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And in light of the special legal nature of corporate entities and their systemic impact on the human family, the duty to:</a:t>
            </a:r>
          </a:p>
        </p:txBody>
      </p:sp>
      <p:sp>
        <p:nvSpPr>
          <p:cNvPr id="120320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92596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3048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#7-1</a:t>
            </a:r>
            <a:br>
              <a:rPr lang="en-US" b="1" dirty="0">
                <a:solidFill>
                  <a:srgbClr val="FF0000"/>
                </a:solidFill>
                <a:effectLst>
                  <a:outerShdw blurRad="38100" dist="38100" dir="2700000" algn="tl">
                    <a:srgbClr val="C0C0C0"/>
                  </a:outerShdw>
                </a:effectLst>
              </a:rPr>
            </a:br>
            <a:br>
              <a:rPr lang="en-US" b="1" dirty="0">
                <a:solidFill>
                  <a:srgbClr val="FF0000"/>
                </a:solidFill>
                <a:effectLst>
                  <a:outerShdw blurRad="38100" dist="38100" dir="2700000" algn="tl">
                    <a:srgbClr val="C0C0C0"/>
                  </a:outerShdw>
                </a:effectLst>
              </a:rPr>
            </a:br>
            <a:r>
              <a:rPr lang="en-US" b="1" dirty="0">
                <a:solidFill>
                  <a:srgbClr val="FF0000"/>
                </a:solidFill>
                <a:effectLst>
                  <a:outerShdw blurRad="38100" dist="38100" dir="2700000" algn="tl">
                    <a:srgbClr val="C0C0C0"/>
                  </a:outerShdw>
                </a:effectLst>
              </a:rPr>
              <a:t>-</a:t>
            </a:r>
            <a:r>
              <a:rPr lang="en-US" b="1" i="1" dirty="0">
                <a:solidFill>
                  <a:srgbClr val="FF0000"/>
                </a:solidFill>
                <a:effectLst>
                  <a:outerShdw blurRad="38100" dist="38100" dir="2700000" algn="tl">
                    <a:srgbClr val="C0C0C0"/>
                  </a:outerShdw>
                </a:effectLst>
              </a:rPr>
              <a:t>honor and preserve the sovereign nature of individuals, the sovereignty of the United States; and avoid any negative impact on the sovereignty of other nation states;</a:t>
            </a:r>
          </a:p>
        </p:txBody>
      </p:sp>
      <p:sp>
        <p:nvSpPr>
          <p:cNvPr id="120525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4088401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3048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#7-2</a:t>
            </a:r>
            <a:br>
              <a:rPr lang="en-US" b="1" dirty="0">
                <a:solidFill>
                  <a:srgbClr val="FF0000"/>
                </a:solidFill>
                <a:effectLst>
                  <a:outerShdw blurRad="38100" dist="38100" dir="2700000" algn="tl">
                    <a:srgbClr val="C0C0C0"/>
                  </a:outerShdw>
                </a:effectLst>
              </a:rPr>
            </a:br>
            <a:br>
              <a:rPr lang="en-US" b="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-honor and preserve American financial and cultural diversity and multicultural systems, and avoid negative financial or cultural impacts on other nation states;</a:t>
            </a:r>
            <a:br>
              <a:rPr lang="en-US" b="1" i="1" dirty="0">
                <a:solidFill>
                  <a:srgbClr val="FF0000"/>
                </a:solidFill>
                <a:effectLst>
                  <a:outerShdw blurRad="38100" dist="38100" dir="2700000" algn="tl">
                    <a:srgbClr val="C0C0C0"/>
                  </a:outerShdw>
                </a:effectLst>
              </a:rPr>
            </a:br>
            <a:endParaRPr lang="en-US" b="1" i="1" dirty="0">
              <a:solidFill>
                <a:srgbClr val="FF0000"/>
              </a:solidFill>
              <a:effectLst>
                <a:outerShdw blurRad="38100" dist="38100" dir="2700000" algn="tl">
                  <a:srgbClr val="C0C0C0"/>
                </a:outerShdw>
              </a:effectLst>
            </a:endParaRPr>
          </a:p>
        </p:txBody>
      </p:sp>
      <p:sp>
        <p:nvSpPr>
          <p:cNvPr id="120729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812330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3048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#7-3</a:t>
            </a:r>
            <a:br>
              <a:rPr lang="en-US" b="1" dirty="0">
                <a:solidFill>
                  <a:srgbClr val="FF0000"/>
                </a:solidFill>
                <a:effectLst>
                  <a:outerShdw blurRad="38100" dist="38100" dir="2700000" algn="tl">
                    <a:srgbClr val="C0C0C0"/>
                  </a:outerShdw>
                </a:effectLst>
              </a:rPr>
            </a:br>
            <a:br>
              <a:rPr lang="en-US" b="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-avoid creating or being monopolies, and avoid the use of large monopolistic ownership of resources to dominate cultures, public policies, regulations and laws;</a:t>
            </a:r>
          </a:p>
        </p:txBody>
      </p:sp>
      <p:sp>
        <p:nvSpPr>
          <p:cNvPr id="120934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17973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1618" name="Oval 2"/>
          <p:cNvSpPr>
            <a:spLocks noChangeArrowheads="1"/>
          </p:cNvSpPr>
          <p:nvPr/>
        </p:nvSpPr>
        <p:spPr bwMode="auto">
          <a:xfrm>
            <a:off x="3505200" y="2667000"/>
            <a:ext cx="4343400" cy="3276600"/>
          </a:xfrm>
          <a:prstGeom prst="ellipse">
            <a:avLst/>
          </a:prstGeom>
          <a:solidFill>
            <a:srgbClr val="99FF66"/>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State Activism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rPr>
              <a:t>Local Level</a:t>
            </a:r>
          </a:p>
        </p:txBody>
      </p:sp>
    </p:spTree>
    <p:extLst>
      <p:ext uri="{BB962C8B-B14F-4D97-AF65-F5344CB8AC3E}">
        <p14:creationId xmlns:p14="http://schemas.microsoft.com/office/powerpoint/2010/main" val="1706251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304800" y="762000"/>
            <a:ext cx="8229600" cy="2819400"/>
          </a:xfrm>
        </p:spPr>
        <p:txBody>
          <a:bodyPr>
            <a:normAutofit fontScale="90000"/>
          </a:bodyPr>
          <a:lstStyle/>
          <a:p>
            <a:pPr eaLnBrk="1" hangingPunct="1">
              <a:defRPr/>
            </a:pPr>
            <a:r>
              <a:rPr lang="en-US" sz="4000" b="1" dirty="0">
                <a:solidFill>
                  <a:srgbClr val="000099"/>
                </a:solidFill>
                <a:effectLst>
                  <a:outerShdw blurRad="38100" dist="38100" dir="2700000" algn="tl">
                    <a:srgbClr val="C0C0C0"/>
                  </a:outerShdw>
                </a:effectLst>
              </a:rPr>
              <a:t> </a:t>
            </a:r>
            <a:r>
              <a:rPr lang="en-US" sz="4000" b="1" dirty="0">
                <a:solidFill>
                  <a:srgbClr val="FF0000"/>
                </a:solidFill>
                <a:effectLst>
                  <a:outerShdw blurRad="38100" dist="38100" dir="2700000" algn="tl">
                    <a:srgbClr val="C0C0C0"/>
                  </a:outerShdw>
                </a:effectLst>
              </a:rPr>
              <a:t>#7-4</a:t>
            </a:r>
            <a:br>
              <a:rPr lang="en-US" sz="4000" b="1" dirty="0">
                <a:solidFill>
                  <a:srgbClr val="FF0000"/>
                </a:solidFill>
                <a:effectLst>
                  <a:outerShdw blurRad="38100" dist="38100" dir="2700000" algn="tl">
                    <a:srgbClr val="C0C0C0"/>
                  </a:outerShdw>
                </a:effectLst>
              </a:rPr>
            </a:br>
            <a:br>
              <a:rPr lang="en-US" sz="4000" b="1" dirty="0">
                <a:solidFill>
                  <a:srgbClr val="FF0000"/>
                </a:solidFill>
                <a:effectLst>
                  <a:outerShdw blurRad="38100" dist="38100" dir="2700000" algn="tl">
                    <a:srgbClr val="C0C0C0"/>
                  </a:outerShdw>
                </a:effectLst>
              </a:rPr>
            </a:br>
            <a:r>
              <a:rPr lang="en-US" sz="4000" b="1" i="1" dirty="0">
                <a:solidFill>
                  <a:srgbClr val="FF0000"/>
                </a:solidFill>
                <a:effectLst>
                  <a:outerShdw blurRad="38100" dist="38100" dir="2700000" algn="tl">
                    <a:srgbClr val="C0C0C0"/>
                  </a:outerShdw>
                </a:effectLst>
              </a:rPr>
              <a:t>-avoid dominant control of natural resources, avoid the suppression of access to natural resources, and avoid potentially harmful modification or destruction of natural resources; and</a:t>
            </a:r>
          </a:p>
        </p:txBody>
      </p:sp>
      <p:sp>
        <p:nvSpPr>
          <p:cNvPr id="121139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097364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228600" y="228600"/>
            <a:ext cx="8686800" cy="33528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#7-5</a:t>
            </a:r>
            <a:br>
              <a:rPr lang="en-US" b="1" dirty="0">
                <a:solidFill>
                  <a:srgbClr val="000099"/>
                </a:solidFill>
                <a:effectLst>
                  <a:outerShdw blurRad="38100" dist="38100" dir="2700000" algn="tl">
                    <a:srgbClr val="C0C0C0"/>
                  </a:outerShdw>
                </a:effectLst>
              </a:rPr>
            </a:br>
            <a:br>
              <a:rPr lang="en-US" b="1" dirty="0">
                <a:solidFill>
                  <a:srgbClr val="000099"/>
                </a:solidFill>
                <a:effectLst>
                  <a:outerShdw blurRad="38100" dist="38100" dir="2700000" algn="tl">
                    <a:srgbClr val="C0C0C0"/>
                  </a:outerShdw>
                </a:effectLst>
              </a:rPr>
            </a:br>
            <a:r>
              <a:rPr lang="en-US" sz="3200" b="1" i="1" dirty="0">
                <a:solidFill>
                  <a:srgbClr val="FF0000"/>
                </a:solidFill>
                <a:effectLst>
                  <a:outerShdw blurRad="38100" dist="38100" dir="2700000" algn="tl">
                    <a:srgbClr val="C0C0C0"/>
                  </a:outerShdw>
                </a:effectLst>
              </a:rPr>
              <a:t>-avoid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a:t>
            </a:r>
            <a:endParaRPr lang="en-US" sz="3200" b="1" dirty="0">
              <a:solidFill>
                <a:srgbClr val="FF0000"/>
              </a:solidFill>
              <a:effectLst>
                <a:outerShdw blurRad="38100" dist="38100" dir="2700000" algn="tl">
                  <a:srgbClr val="C0C0C0"/>
                </a:outerShdw>
              </a:effectLst>
            </a:endParaRPr>
          </a:p>
        </p:txBody>
      </p:sp>
      <p:sp>
        <p:nvSpPr>
          <p:cNvPr id="121344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947277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304800" y="685800"/>
            <a:ext cx="8458200" cy="914400"/>
          </a:xfrm>
        </p:spPr>
        <p:txBody>
          <a:bodyPr>
            <a:normAutofit fontScale="90000"/>
          </a:bodyPr>
          <a:lstStyle/>
          <a:p>
            <a:pPr eaLnBrk="1" hangingPunct="1">
              <a:defRPr/>
            </a:pPr>
            <a:r>
              <a:rPr lang="en-US" sz="4000" b="1" dirty="0">
                <a:solidFill>
                  <a:srgbClr val="FF0000"/>
                </a:solidFill>
                <a:effectLst>
                  <a:outerShdw blurRad="38100" dist="38100" dir="2700000" algn="tl">
                    <a:srgbClr val="C0C0C0"/>
                  </a:outerShdw>
                </a:effectLst>
              </a:rPr>
              <a:t>Principle #8</a:t>
            </a:r>
            <a:br>
              <a:rPr lang="en-US" sz="4000" b="1" dirty="0">
                <a:solidFill>
                  <a:srgbClr val="000099"/>
                </a:solidFill>
                <a:effectLst>
                  <a:outerShdw blurRad="38100" dist="38100" dir="2700000" algn="tl">
                    <a:srgbClr val="C0C0C0"/>
                  </a:outerShdw>
                </a:effectLst>
              </a:rPr>
            </a:br>
            <a:br>
              <a:rPr lang="en-US" sz="4000" b="1" dirty="0">
                <a:solidFill>
                  <a:srgbClr val="000099"/>
                </a:solidFill>
                <a:effectLst>
                  <a:outerShdw blurRad="38100" dist="38100" dir="2700000" algn="tl">
                    <a:srgbClr val="C0C0C0"/>
                  </a:outerShdw>
                </a:effectLst>
              </a:rPr>
            </a:br>
            <a:endParaRPr lang="en-US" sz="4000" b="1" i="1" dirty="0">
              <a:solidFill>
                <a:srgbClr val="000099"/>
              </a:solidFill>
              <a:effectLst>
                <a:outerShdw blurRad="38100" dist="38100" dir="2700000" algn="tl">
                  <a:srgbClr val="C0C0C0"/>
                </a:outerShdw>
              </a:effectLst>
            </a:endParaRPr>
          </a:p>
        </p:txBody>
      </p:sp>
      <p:sp>
        <p:nvSpPr>
          <p:cNvPr id="1215491" name="Rectangle 3"/>
          <p:cNvSpPr>
            <a:spLocks noGrp="1" noChangeArrowheads="1"/>
          </p:cNvSpPr>
          <p:nvPr>
            <p:ph idx="1"/>
          </p:nvPr>
        </p:nvSpPr>
        <p:spPr>
          <a:xfrm>
            <a:off x="304800" y="1607234"/>
            <a:ext cx="8458200" cy="2514600"/>
          </a:xfrm>
        </p:spPr>
        <p:txBody>
          <a:bodyPr>
            <a:normAutofit fontScale="92500" lnSpcReduction="20000"/>
          </a:bodyPr>
          <a:lstStyle/>
          <a:p>
            <a:pPr eaLnBrk="1" hangingPunct="1">
              <a:buFontTx/>
              <a:buNone/>
              <a:defRPr/>
            </a:pPr>
            <a:r>
              <a:rPr lang="en-US" sz="3600" b="1" i="1" dirty="0">
                <a:solidFill>
                  <a:srgbClr val="000099"/>
                </a:solidFill>
                <a:effectLst>
                  <a:outerShdw blurRad="38100" dist="38100" dir="2700000" algn="tl">
                    <a:srgbClr val="C0C0C0"/>
                  </a:outerShdw>
                </a:effectLst>
              </a:rPr>
              <a:t>  </a:t>
            </a:r>
            <a:r>
              <a:rPr lang="en-US" sz="3900" b="1" i="1" dirty="0">
                <a:solidFill>
                  <a:srgbClr val="FF0000"/>
                </a:solidFill>
                <a:effectLst>
                  <a:outerShdw blurRad="38100" dist="38100" dir="2700000" algn="tl">
                    <a:srgbClr val="C0C0C0"/>
                  </a:outerShdw>
                </a:effectLst>
              </a:rPr>
              <a:t>The duty of the government to protect health freedom and to make no law or public policy abridging health freedom or its fundamental principles.</a:t>
            </a:r>
          </a:p>
        </p:txBody>
      </p:sp>
    </p:spTree>
    <p:extLst>
      <p:ext uri="{BB962C8B-B14F-4D97-AF65-F5344CB8AC3E}">
        <p14:creationId xmlns:p14="http://schemas.microsoft.com/office/powerpoint/2010/main" val="3110695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848600" cy="1752600"/>
          </a:xfrm>
          <a:noFill/>
        </p:spPr>
        <p:txBody>
          <a:bodyPr/>
          <a:lstStyle/>
          <a:p>
            <a:pPr eaLnBrk="1" hangingPunct="1">
              <a:defRPr/>
            </a:pPr>
            <a:r>
              <a:rPr lang="en-US" sz="5400" b="1" dirty="0">
                <a:solidFill>
                  <a:srgbClr val="FF0000"/>
                </a:solidFill>
                <a:effectLst>
                  <a:outerShdw blurRad="38100" dist="38100" dir="2700000" algn="tl">
                    <a:srgbClr val="000000"/>
                  </a:outerShdw>
                </a:effectLst>
                <a:latin typeface="Albertus Extra Bold" pitchFamily="34" charset="0"/>
              </a:rPr>
              <a:t>BE  AN AGENT OF CHANGE</a:t>
            </a:r>
          </a:p>
        </p:txBody>
      </p:sp>
      <p:sp>
        <p:nvSpPr>
          <p:cNvPr id="66563" name="Rectangle 3"/>
          <p:cNvSpPr>
            <a:spLocks noGrp="1" noChangeArrowheads="1"/>
          </p:cNvSpPr>
          <p:nvPr>
            <p:ph idx="1"/>
          </p:nvPr>
        </p:nvSpPr>
        <p:spPr>
          <a:xfrm>
            <a:off x="152400" y="2522095"/>
            <a:ext cx="7772400" cy="3505200"/>
          </a:xfrm>
        </p:spPr>
        <p:txBody>
          <a:bodyPr>
            <a:normAutofit fontScale="92500"/>
          </a:bodyPr>
          <a:lstStyle/>
          <a:p>
            <a:pPr algn="ctr" eaLnBrk="1" hangingPunct="1">
              <a:lnSpc>
                <a:spcPct val="90000"/>
              </a:lnSpc>
              <a:buFontTx/>
              <a:buNone/>
              <a:defRPr/>
            </a:pPr>
            <a:r>
              <a:rPr lang="en-US" sz="3600" b="1" i="1" dirty="0">
                <a:solidFill>
                  <a:srgbClr val="006600"/>
                </a:solidFill>
                <a:effectLst>
                  <a:outerShdw blurRad="38100" dist="38100" dir="2700000" algn="tl">
                    <a:srgbClr val="000000"/>
                  </a:outerShdw>
                </a:effectLst>
              </a:rPr>
              <a:t>Laws and customs must be </a:t>
            </a:r>
            <a:br>
              <a:rPr lang="en-US" sz="3600" b="1" i="1" dirty="0">
                <a:solidFill>
                  <a:srgbClr val="006600"/>
                </a:solidFill>
                <a:effectLst>
                  <a:outerShdw blurRad="38100" dist="38100" dir="2700000" algn="tl">
                    <a:srgbClr val="000000"/>
                  </a:outerShdw>
                </a:effectLst>
              </a:rPr>
            </a:br>
            <a:r>
              <a:rPr lang="en-US" sz="3600" b="1" i="1" dirty="0">
                <a:solidFill>
                  <a:srgbClr val="006600"/>
                </a:solidFill>
                <a:effectLst>
                  <a:outerShdw blurRad="38100" dist="38100" dir="2700000" algn="tl">
                    <a:srgbClr val="000000"/>
                  </a:outerShdw>
                </a:effectLst>
              </a:rPr>
              <a:t>carefully reviewed, revised, and even repealed if necessary, and new laws created, to reflect the development, evolution, and spiritual maturization of a people.</a:t>
            </a:r>
            <a:br>
              <a:rPr lang="en-US" sz="3600" b="1" i="1" dirty="0">
                <a:solidFill>
                  <a:srgbClr val="006600"/>
                </a:solidFill>
                <a:effectLst>
                  <a:outerShdw blurRad="38100" dist="38100" dir="2700000" algn="tl">
                    <a:srgbClr val="000000"/>
                  </a:outerShdw>
                </a:effectLst>
              </a:rPr>
            </a:br>
            <a:r>
              <a:rPr lang="en-US" sz="2800" b="1" i="1" dirty="0">
                <a:solidFill>
                  <a:srgbClr val="FFFF99"/>
                </a:solidFill>
              </a:rPr>
              <a:t>					</a:t>
            </a:r>
            <a:r>
              <a:rPr lang="en-US" sz="2000" b="1" i="1" dirty="0">
                <a:solidFill>
                  <a:srgbClr val="FFFF99"/>
                </a:solidFill>
              </a:rPr>
              <a:t>-Diane Miller</a:t>
            </a:r>
            <a:br>
              <a:rPr lang="en-US" sz="2000" dirty="0">
                <a:solidFill>
                  <a:srgbClr val="FFFF99"/>
                </a:solidFill>
              </a:rPr>
            </a:br>
            <a:endParaRPr lang="en-US" sz="2000" dirty="0">
              <a:solidFill>
                <a:srgbClr val="FFFF99"/>
              </a:solidFill>
            </a:endParaRPr>
          </a:p>
        </p:txBody>
      </p:sp>
    </p:spTree>
    <p:extLst>
      <p:ext uri="{BB962C8B-B14F-4D97-AF65-F5344CB8AC3E}">
        <p14:creationId xmlns:p14="http://schemas.microsoft.com/office/powerpoint/2010/main" val="194433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685800"/>
            <a:ext cx="7772400" cy="1600200"/>
          </a:xfrm>
          <a:solidFill>
            <a:schemeClr val="bg1"/>
          </a:solidFill>
        </p:spPr>
        <p:txBody>
          <a:bodyPr>
            <a:normAutofit/>
          </a:bodyPr>
          <a:lstStyle/>
          <a:p>
            <a:pPr algn="ctr" eaLnBrk="1" hangingPunct="1">
              <a:defRPr/>
            </a:pPr>
            <a:r>
              <a:rPr lang="en-US" dirty="0">
                <a:solidFill>
                  <a:srgbClr val="FF0000"/>
                </a:solidFill>
                <a:effectLst>
                  <a:outerShdw blurRad="38100" dist="38100" dir="2700000" algn="tl">
                    <a:srgbClr val="000000"/>
                  </a:outerShdw>
                </a:effectLst>
                <a:latin typeface="Berlin Sans FB" pitchFamily="34" charset="0"/>
              </a:rPr>
              <a:t>Sunshine Health Freedom Foundation’s</a:t>
            </a:r>
            <a:r>
              <a:rPr lang="en-US" sz="4800" dirty="0">
                <a:solidFill>
                  <a:srgbClr val="FF0000"/>
                </a:solidFill>
                <a:effectLst>
                  <a:outerShdw blurRad="38100" dist="38100" dir="2700000" algn="tl">
                    <a:srgbClr val="000000"/>
                  </a:outerShdw>
                </a:effectLst>
                <a:latin typeface="Berlin Sans FB" pitchFamily="34" charset="0"/>
              </a:rPr>
              <a:t>   “STRATEGY”</a:t>
            </a:r>
          </a:p>
        </p:txBody>
      </p:sp>
      <p:sp>
        <p:nvSpPr>
          <p:cNvPr id="225283" name="Rectangle 3"/>
          <p:cNvSpPr>
            <a:spLocks noGrp="1" noChangeArrowheads="1"/>
          </p:cNvSpPr>
          <p:nvPr>
            <p:ph idx="1"/>
          </p:nvPr>
        </p:nvSpPr>
        <p:spPr>
          <a:xfrm>
            <a:off x="381000" y="2819400"/>
            <a:ext cx="7772400" cy="2362200"/>
          </a:xfrm>
          <a:extLst>
            <a:ext uri="{909E8E84-426E-40DD-AFC4-6F175D3DCCD1}">
              <a14:hiddenFill xmlns:a14="http://schemas.microsoft.com/office/drawing/2010/main">
                <a:solidFill>
                  <a:srgbClr val="FFFF00"/>
                </a:solidFill>
              </a14:hiddenFill>
            </a:ext>
          </a:extLst>
        </p:spPr>
        <p:txBody>
          <a:bodyPr>
            <a:normAutofit/>
          </a:bodyPr>
          <a:lstStyle/>
          <a:p>
            <a:pPr marL="0" indent="0" algn="ctr">
              <a:buNone/>
            </a:pPr>
            <a:r>
              <a:rPr lang="en-US" sz="3600" b="1" dirty="0">
                <a:solidFill>
                  <a:srgbClr val="006600"/>
                </a:solidFill>
                <a:latin typeface="Calibri" pitchFamily="34" charset="0"/>
              </a:rPr>
              <a:t>FOCUS</a:t>
            </a:r>
          </a:p>
          <a:p>
            <a:pPr marL="0" indent="0" algn="ctr">
              <a:buNone/>
            </a:pPr>
            <a:r>
              <a:rPr lang="en-US" sz="3600" b="1" dirty="0">
                <a:solidFill>
                  <a:srgbClr val="006600"/>
                </a:solidFill>
                <a:latin typeface="Calibri" pitchFamily="34" charset="0"/>
              </a:rPr>
              <a:t>passing one state at a time!</a:t>
            </a:r>
          </a:p>
          <a:p>
            <a:pPr marL="0" indent="0">
              <a:buNone/>
            </a:pPr>
            <a:endParaRPr lang="en-US" sz="2000" dirty="0">
              <a:solidFill>
                <a:srgbClr val="FFFF00"/>
              </a:solidFill>
              <a:effectLst/>
            </a:endParaRPr>
          </a:p>
        </p:txBody>
      </p:sp>
      <p:sp>
        <p:nvSpPr>
          <p:cNvPr id="2" name="Footer Placeholder 1"/>
          <p:cNvSpPr>
            <a:spLocks noGrp="1"/>
          </p:cNvSpPr>
          <p:nvPr>
            <p:ph type="ftr" sz="quarter" idx="11"/>
          </p:nvPr>
        </p:nvSpPr>
        <p:spPr>
          <a:xfrm>
            <a:off x="6477000" y="6111875"/>
            <a:ext cx="1897966"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247892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200" y="731520"/>
            <a:ext cx="6705600" cy="2011680"/>
          </a:xfrm>
        </p:spPr>
        <p:txBody>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Washington State </a:t>
            </a:r>
            <a:br>
              <a:rPr lang="en-US" sz="48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Homeopath Investigation</a:t>
            </a:r>
          </a:p>
        </p:txBody>
      </p:sp>
      <p:sp>
        <p:nvSpPr>
          <p:cNvPr id="79875" name="Rectangle 3"/>
          <p:cNvSpPr>
            <a:spLocks noGrp="1" noChangeArrowheads="1"/>
          </p:cNvSpPr>
          <p:nvPr>
            <p:ph idx="1"/>
          </p:nvPr>
        </p:nvSpPr>
        <p:spPr>
          <a:xfrm>
            <a:off x="304800" y="2759394"/>
            <a:ext cx="7772400" cy="2209800"/>
          </a:xfrm>
        </p:spPr>
        <p:txBody>
          <a:bodyPr/>
          <a:lstStyle/>
          <a:p>
            <a:pPr eaLnBrk="1" hangingPunct="1">
              <a:buFontTx/>
              <a:buNone/>
            </a:pPr>
            <a:r>
              <a:rPr lang="en-US" altLang="en-US" sz="3600" b="1" dirty="0">
                <a:solidFill>
                  <a:srgbClr val="006600"/>
                </a:solidFill>
                <a:cs typeface="Times New Roman" panose="02020603050405020304" pitchFamily="18" charset="0"/>
              </a:rPr>
              <a:t>Practicing Medicine</a:t>
            </a:r>
          </a:p>
          <a:p>
            <a:pPr eaLnBrk="1" hangingPunct="1">
              <a:buFontTx/>
              <a:buNone/>
            </a:pPr>
            <a:r>
              <a:rPr lang="en-US" altLang="en-US" sz="3600" b="1" dirty="0">
                <a:solidFill>
                  <a:srgbClr val="006600"/>
                </a:solidFill>
                <a:cs typeface="Times New Roman" panose="02020603050405020304" pitchFamily="18" charset="0"/>
              </a:rPr>
              <a:t>Practicing Naturopathic Medicine</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20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7239000" cy="2133600"/>
          </a:xfrm>
        </p:spPr>
        <p:txBody>
          <a:bodyPr>
            <a:normAutofit/>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Washington State Law</a:t>
            </a:r>
            <a:br>
              <a:rPr lang="en-US" sz="48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PRACTICE OF MEDICINE</a:t>
            </a:r>
            <a:br>
              <a:rPr lang="en-US"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Defined  </a:t>
            </a:r>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78655" y="2895600"/>
            <a:ext cx="7772400" cy="2862322"/>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dirty="0">
                <a:solidFill>
                  <a:srgbClr val="006600"/>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FF0000"/>
                </a:solidFill>
                <a:effectLst>
                  <a:outerShdw blurRad="38100" dist="38100" dir="2700000" algn="tl">
                    <a:srgbClr val="000000"/>
                  </a:outerShdw>
                </a:effectLst>
                <a:cs typeface="Times New Roman" pitchFamily="18" charset="0"/>
              </a:rPr>
              <a:t>real or imaginary</a:t>
            </a:r>
            <a:r>
              <a:rPr lang="en-US" sz="2800" b="1" i="1" dirty="0">
                <a:solidFill>
                  <a:srgbClr val="006600"/>
                </a:solidFill>
                <a:cs typeface="Times New Roman" pitchFamily="18" charset="0"/>
              </a:rPr>
              <a:t>, by any means or instrumentality;…”</a:t>
            </a:r>
            <a:r>
              <a:rPr lang="en-US" sz="2400" b="1" i="1" dirty="0">
                <a:solidFill>
                  <a:srgbClr val="006600"/>
                </a:solidFill>
                <a:cs typeface="Times New Roman" pitchFamily="18" charset="0"/>
              </a:rPr>
              <a:t>   		</a:t>
            </a:r>
            <a:r>
              <a:rPr lang="en-US" sz="2000" b="1" dirty="0">
                <a:solidFill>
                  <a:srgbClr val="006600"/>
                </a:solidFill>
                <a:cs typeface="Times New Roman" pitchFamily="18" charset="0"/>
              </a:rPr>
              <a:t>	</a:t>
            </a:r>
            <a:r>
              <a:rPr lang="en-US" sz="1200" b="1" dirty="0">
                <a:solidFill>
                  <a:srgbClr val="006600"/>
                </a:solidFill>
                <a:cs typeface="Times New Roman" pitchFamily="18" charset="0"/>
              </a:rPr>
              <a:t>																Washington RCW 18.71.011</a:t>
            </a:r>
          </a:p>
        </p:txBody>
      </p:sp>
    </p:spTree>
    <p:extLst>
      <p:ext uri="{BB962C8B-B14F-4D97-AF65-F5344CB8AC3E}">
        <p14:creationId xmlns:p14="http://schemas.microsoft.com/office/powerpoint/2010/main" val="236950680"/>
      </p:ext>
    </p:extLst>
  </p:cSld>
  <p:clrMapOvr>
    <a:masterClrMapping/>
  </p:clrMapOvr>
</p:sld>
</file>

<file path=ppt/theme/theme1.xml><?xml version="1.0" encoding="utf-8"?>
<a:theme xmlns:a="http://schemas.openxmlformats.org/drawingml/2006/main" name="1_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1377</TotalTime>
  <Words>2047</Words>
  <Application>Microsoft Office PowerPoint</Application>
  <PresentationFormat>On-screen Show (4:3)</PresentationFormat>
  <Paragraphs>461</Paragraphs>
  <Slides>63</Slides>
  <Notes>48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Albertus Extra Bold</vt:lpstr>
      <vt:lpstr>Arial</vt:lpstr>
      <vt:lpstr>Berlin Sans FB</vt:lpstr>
      <vt:lpstr>Calibri</vt:lpstr>
      <vt:lpstr>Tahoma</vt:lpstr>
      <vt:lpstr>Times New Roman</vt:lpstr>
      <vt:lpstr>Trebuchet MS</vt:lpstr>
      <vt:lpstr>Wingdings 3</vt:lpstr>
      <vt:lpstr>1_Selling a Product or Service</vt:lpstr>
      <vt:lpstr>Facet</vt:lpstr>
      <vt:lpstr>PowerPoint Presentation</vt:lpstr>
      <vt:lpstr>Sunshine Health Freedom Foundation’s   “VISION”</vt:lpstr>
      <vt:lpstr>Law - The Voice of</vt:lpstr>
      <vt:lpstr>Practicing – State Law</vt:lpstr>
      <vt:lpstr>Practice – State Law v. Selling – Federal Law</vt:lpstr>
      <vt:lpstr>PowerPoint Presentation</vt:lpstr>
      <vt:lpstr>Sunshine Health Freedom Foundation’s   “STRATEGY”</vt:lpstr>
      <vt:lpstr>Washington State  Homeopath Investigation</vt:lpstr>
      <vt:lpstr>Washington State Law PRACTICE OF MEDICINE Defined  </vt:lpstr>
      <vt:lpstr>Maine  Homeopath’s Wishing to set up healing center</vt:lpstr>
      <vt:lpstr>Maine State Law PRACTICE OF MEDICINE   </vt:lpstr>
      <vt:lpstr>Maine  Exemptions to Class E Crime   </vt:lpstr>
      <vt:lpstr>Maine New Law  to Get Exemption  </vt:lpstr>
      <vt:lpstr>Maine New Exemption </vt:lpstr>
      <vt:lpstr>Wisconsin  Wishing to protect herbalists, homeopaths, and traditional naturopaths</vt:lpstr>
      <vt:lpstr>Wisconsin State Law PRACTICE OF MEDICINE   </vt:lpstr>
      <vt:lpstr>Massachusetts  Wishing to protect bodyworkers, herbalists, homeopaths, and more</vt:lpstr>
      <vt:lpstr>Massachusetts  State Law PRACTICE OF MEDICINE   </vt:lpstr>
      <vt:lpstr>Massachusetts  Exemptions  </vt:lpstr>
      <vt:lpstr>Massachusetts Bill  to Get Broader Exemptions  </vt:lpstr>
      <vt:lpstr>Maryland State Law Practice of Naturopathic Medicine</vt:lpstr>
      <vt:lpstr>Maryland State Law Felony</vt:lpstr>
      <vt:lpstr>Kansas Healing Arts Not a Natural Right</vt:lpstr>
      <vt:lpstr>2019 Safe Harbor  Health Freedom States!</vt:lpstr>
      <vt:lpstr>New Mexico 61-35-2 Complementary and Alternative Health Care Services:</vt:lpstr>
      <vt:lpstr>Nevada  Wellness Services</vt:lpstr>
      <vt:lpstr>How to Pass a Bill  in Your State</vt:lpstr>
      <vt:lpstr>PowerPoint Presentation</vt:lpstr>
      <vt:lpstr>PowerPoint Presentation</vt:lpstr>
      <vt:lpstr>Safe Harbor Maine  at the Capitol</vt:lpstr>
      <vt:lpstr>Massachusetts Leaders at the Capitol</vt:lpstr>
      <vt:lpstr>Minnesota Lobby Day at the Capitol</vt:lpstr>
      <vt:lpstr>   Nevada’s Collaboration with Lobbyist</vt:lpstr>
      <vt:lpstr>State Health Freedom Groups  Working on Many Issues</vt:lpstr>
      <vt:lpstr>PowerPoint Presentation</vt:lpstr>
      <vt:lpstr>Federal Issues</vt:lpstr>
      <vt:lpstr>FDA Definition of Drug</vt:lpstr>
      <vt:lpstr>U.S. Dietary Supplements </vt:lpstr>
      <vt:lpstr>Herbs are Regulated as Food</vt:lpstr>
      <vt:lpstr>Dietary Supplement = Food</vt:lpstr>
      <vt:lpstr>U.S. Dietary Supplements </vt:lpstr>
      <vt:lpstr> WHO is representing YOU?</vt:lpstr>
      <vt:lpstr>Sunshine Health Freedom Foundation WE NEED YOU ON THE TEAM</vt:lpstr>
      <vt:lpstr>Sunshine Health Freedom Foundation Action Steps </vt:lpstr>
      <vt:lpstr>PowerPoint Presentation</vt:lpstr>
      <vt:lpstr>Freedom to Heal</vt:lpstr>
      <vt:lpstr>U.S. Health Freedom Congress</vt:lpstr>
      <vt:lpstr>PowerPoint Presentation</vt:lpstr>
      <vt:lpstr>Principles  of  Health Freedom</vt:lpstr>
      <vt:lpstr>Principle  #1.  The fundamental right of self-determination of individuals, to be let alone to survive on their own terms and in their own manner.</vt:lpstr>
      <vt:lpstr>Principle  #2.  The freedom to perceive and to act as one wishes to secure health and survival.</vt:lpstr>
      <vt:lpstr>Principle #3  The freedom to access who and what one needs or prefers for ones health and survival</vt:lpstr>
      <vt:lpstr>Principle #4  The responsibility to do no harm.</vt:lpstr>
      <vt:lpstr>Principle #5  The responsibility to respectfully tolerate diverse options in health, healing, and survival choices.</vt:lpstr>
      <vt:lpstr>Principle #6  The duty of corporations and institutions to be trustworthy entities upholding health freedom rights and liberties of members of the human family, and abiding by health freedom responsibilities.</vt:lpstr>
      <vt:lpstr>Principle #7  And in light of the special legal nature of corporate entities and their systemic impact on the human family, the duty to:</vt:lpstr>
      <vt:lpstr>#7-1  -honor and preserve the sovereign nature of individuals, the sovereignty of the United States; and avoid any negative impact on the sovereignty of other nation states;</vt:lpstr>
      <vt:lpstr>#7-2  -honor and preserve American financial and cultural diversity and multicultural systems, and avoid negative financial or cultural impacts on other nation states; </vt:lpstr>
      <vt:lpstr>#7-3  -avoid creating or being monopolies, and avoid the use of large monopolistic ownership of resources to dominate cultures, public policies, regulations and laws;</vt:lpstr>
      <vt:lpstr> #7-4  -avoid dominant control of natural resources, avoid the suppression of access to natural resources, and avoid potentially harmful modification or destruction of natural resources; and</vt:lpstr>
      <vt:lpstr>#7-5  -avoid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vt:lpstr>
      <vt:lpstr>Principle #8  </vt:lpstr>
      <vt:lpstr>BE  AN AGENT OF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M</dc:creator>
  <cp:lastModifiedBy>Judy Buroker</cp:lastModifiedBy>
  <cp:revision>93</cp:revision>
  <dcterms:created xsi:type="dcterms:W3CDTF">2013-04-02T03:21:10Z</dcterms:created>
  <dcterms:modified xsi:type="dcterms:W3CDTF">2019-10-10T01:20:55Z</dcterms:modified>
</cp:coreProperties>
</file>